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5" r:id="rId4"/>
    <p:sldId id="297" r:id="rId5"/>
    <p:sldId id="305" r:id="rId6"/>
    <p:sldId id="296" r:id="rId7"/>
    <p:sldId id="266" r:id="rId8"/>
    <p:sldId id="263" r:id="rId9"/>
    <p:sldId id="267" r:id="rId10"/>
    <p:sldId id="268" r:id="rId11"/>
    <p:sldId id="277" r:id="rId12"/>
    <p:sldId id="306" r:id="rId13"/>
    <p:sldId id="269" r:id="rId14"/>
    <p:sldId id="304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300" r:id="rId24"/>
    <p:sldId id="280" r:id="rId25"/>
    <p:sldId id="281" r:id="rId26"/>
    <p:sldId id="282" r:id="rId27"/>
    <p:sldId id="302" r:id="rId28"/>
    <p:sldId id="301" r:id="rId29"/>
    <p:sldId id="295" r:id="rId30"/>
    <p:sldId id="283" r:id="rId31"/>
    <p:sldId id="284" r:id="rId32"/>
    <p:sldId id="285" r:id="rId33"/>
    <p:sldId id="293" r:id="rId34"/>
    <p:sldId id="294" r:id="rId35"/>
    <p:sldId id="303" r:id="rId36"/>
    <p:sldId id="286" r:id="rId37"/>
    <p:sldId id="287" r:id="rId38"/>
    <p:sldId id="288" r:id="rId39"/>
    <p:sldId id="289" r:id="rId40"/>
    <p:sldId id="298" r:id="rId41"/>
    <p:sldId id="290" r:id="rId42"/>
    <p:sldId id="291" r:id="rId43"/>
    <p:sldId id="292" r:id="rId44"/>
    <p:sldId id="264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8160-A28C-4578-A8EC-2C6C7A138180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CE683-A795-44AD-9115-E6E080A65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2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36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62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29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7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50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5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5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36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7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54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80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ACA7-125C-44D0-BE98-2C692E0768CD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1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11927"/>
            <a:ext cx="7472082" cy="1163782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" panose="00000500000000000000" pitchFamily="2" charset="0"/>
              </a:rPr>
              <a:t>BEM-VINDO!</a:t>
            </a:r>
            <a:endParaRPr lang="pt-BR" sz="5000" dirty="0">
              <a:solidFill>
                <a:schemeClr val="bg1"/>
              </a:solidFill>
              <a:latin typeface="Libre Franklin" panose="000005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29790" y="3906982"/>
            <a:ext cx="8113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Libre Franklin" panose="00000500000000000000" pitchFamily="2" charset="0"/>
                <a:ea typeface="+mj-ea"/>
                <a:cs typeface="+mj-cs"/>
              </a:rPr>
              <a:t>PROGRAMA DE INTEGRAÇÃO DO COLABORADOR</a:t>
            </a:r>
          </a:p>
        </p:txBody>
      </p:sp>
    </p:spTree>
    <p:extLst>
      <p:ext uri="{BB962C8B-B14F-4D97-AF65-F5344CB8AC3E}">
        <p14:creationId xmlns:p14="http://schemas.microsoft.com/office/powerpoint/2010/main" val="14739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82"/>
            <a:ext cx="12191996" cy="68545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23207" y="744654"/>
            <a:ext cx="8620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ibre Franklin" panose="00000500000000000000" pitchFamily="2" charset="0"/>
              </a:rPr>
              <a:t> </a:t>
            </a:r>
            <a:r>
              <a:rPr lang="pt-BR" sz="2600" b="1" dirty="0" smtClean="0">
                <a:latin typeface="Libre Franklin" panose="00000500000000000000" pitchFamily="2" charset="0"/>
              </a:rPr>
              <a:t>CLÍNICA ADVENTISTA DE CURITIBA – UNIDADE 02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3079" y="1283263"/>
            <a:ext cx="8811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Libre Franklin" panose="00000500000000000000" pitchFamily="2" charset="0"/>
              </a:rPr>
              <a:t>Alferes Ângelo Sampaio, 2585 – Bigorrilho – Curitiba/PR</a:t>
            </a:r>
            <a:endParaRPr lang="pt-BR" sz="2200" dirty="0">
              <a:latin typeface="Libre Franklin" panose="00000500000000000000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02520" y="2221982"/>
            <a:ext cx="4646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Libre Franklin" panose="00000500000000000000" pitchFamily="2" charset="0"/>
              </a:rPr>
              <a:t>Instituição adventista Sul Brasileira de Saúde </a:t>
            </a:r>
          </a:p>
          <a:p>
            <a:r>
              <a:rPr lang="pt-BR" sz="2000" dirty="0" smtClean="0">
                <a:latin typeface="Libre Franklin" panose="00000500000000000000" pitchFamily="2" charset="0"/>
              </a:rPr>
              <a:t>CNPJ: 15.116.763/0005-01</a:t>
            </a:r>
          </a:p>
          <a:p>
            <a:endParaRPr lang="pt-BR" sz="2000" dirty="0" smtClean="0">
              <a:latin typeface="Libre Franklin" panose="00000500000000000000" pitchFamily="2" charset="0"/>
            </a:endParaRPr>
          </a:p>
          <a:p>
            <a:r>
              <a:rPr lang="pt-BR" sz="2000" dirty="0" smtClean="0">
                <a:latin typeface="Libre Franklin" panose="00000500000000000000" pitchFamily="2" charset="0"/>
              </a:rPr>
              <a:t>Data de fundação: 01/06/2015</a:t>
            </a:r>
          </a:p>
          <a:p>
            <a:endParaRPr lang="pt-BR" sz="2000" dirty="0" smtClean="0">
              <a:latin typeface="Libre Franklin" panose="00000500000000000000" pitchFamily="2" charset="0"/>
            </a:endParaRPr>
          </a:p>
          <a:p>
            <a:pPr algn="just"/>
            <a:r>
              <a:rPr lang="pt-BR" sz="2000" b="1" dirty="0">
                <a:latin typeface="Libre Franklin" panose="00000500000000000000" pitchFamily="2" charset="0"/>
              </a:rPr>
              <a:t>Horário de funcionamento: </a:t>
            </a:r>
          </a:p>
          <a:p>
            <a:pPr algn="just"/>
            <a:r>
              <a:rPr lang="pt-BR" sz="2000" dirty="0">
                <a:latin typeface="Libre Franklin" panose="00000500000000000000" pitchFamily="2" charset="0"/>
              </a:rPr>
              <a:t>Segunda a Quinta: 7h15 – </a:t>
            </a:r>
            <a:r>
              <a:rPr lang="pt-BR" sz="2000" dirty="0" smtClean="0">
                <a:latin typeface="Libre Franklin" panose="00000500000000000000" pitchFamily="2" charset="0"/>
              </a:rPr>
              <a:t>19h30</a:t>
            </a:r>
            <a:endParaRPr lang="pt-BR" sz="2000" dirty="0">
              <a:latin typeface="Libre Franklin" panose="00000500000000000000" pitchFamily="2" charset="0"/>
            </a:endParaRPr>
          </a:p>
          <a:p>
            <a:pPr algn="just"/>
            <a:r>
              <a:rPr lang="pt-BR" sz="2000" dirty="0">
                <a:latin typeface="Libre Franklin" panose="00000500000000000000" pitchFamily="2" charset="0"/>
              </a:rPr>
              <a:t>Sexta: 7h15 – </a:t>
            </a:r>
            <a:r>
              <a:rPr lang="pt-BR" sz="2000" dirty="0" smtClean="0">
                <a:latin typeface="Libre Franklin" panose="00000500000000000000" pitchFamily="2" charset="0"/>
              </a:rPr>
              <a:t>12h</a:t>
            </a:r>
          </a:p>
          <a:p>
            <a:pPr algn="just"/>
            <a:endParaRPr lang="pt-BR" sz="2000" dirty="0" smtClean="0">
              <a:latin typeface="Libre Franklin" panose="00000500000000000000" pitchFamily="2" charset="0"/>
            </a:endParaRPr>
          </a:p>
          <a:p>
            <a:pPr algn="just"/>
            <a:r>
              <a:rPr lang="pt-BR" sz="2000" dirty="0" smtClean="0">
                <a:latin typeface="Libre Franklin" panose="00000500000000000000" pitchFamily="2" charset="0"/>
              </a:rPr>
              <a:t>- Consultórios médicos;</a:t>
            </a:r>
            <a:endParaRPr lang="pt-BR" sz="2000" dirty="0">
              <a:latin typeface="Libre Franklin" panose="00000500000000000000" pitchFamily="2" charset="0"/>
            </a:endParaRPr>
          </a:p>
          <a:p>
            <a:pPr algn="just"/>
            <a:r>
              <a:rPr lang="pt-BR" sz="2000" dirty="0" smtClean="0">
                <a:latin typeface="Libre Franklin" panose="00000500000000000000" pitchFamily="2" charset="0"/>
              </a:rPr>
              <a:t>- Setores administrativos.</a:t>
            </a:r>
            <a:endParaRPr lang="pt-BR" sz="2000" dirty="0">
              <a:latin typeface="Libre Franklin" panose="00000500000000000000" pitchFamily="2" charset="0"/>
            </a:endParaRPr>
          </a:p>
          <a:p>
            <a:endParaRPr lang="pt-BR" dirty="0"/>
          </a:p>
        </p:txBody>
      </p:sp>
      <p:pic>
        <p:nvPicPr>
          <p:cNvPr id="3074" name="Picture 2" descr="Unidades | Clínica Adventista de Curiti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" y="2307809"/>
            <a:ext cx="4801189" cy="33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11"/>
            <a:ext cx="12191996" cy="68545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48640" y="731591"/>
            <a:ext cx="9313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ibre Franklin" panose="00000500000000000000" pitchFamily="2" charset="0"/>
              </a:rPr>
              <a:t> </a:t>
            </a:r>
            <a:r>
              <a:rPr lang="pt-BR" sz="2600" b="1" dirty="0" smtClean="0">
                <a:latin typeface="Libre Franklin" panose="00000500000000000000" pitchFamily="2" charset="0"/>
              </a:rPr>
              <a:t>CLAPA – CLÍNICA ADVENTISTA DE PORTO ALEGRE 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773165" y="2304737"/>
            <a:ext cx="46842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Instituição Adventista Sul Brasileira de Saúde </a:t>
            </a: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CNPJ: 15.116.763/0003-31</a:t>
            </a:r>
          </a:p>
          <a:p>
            <a:pPr algn="just"/>
            <a:endParaRPr lang="pt-BR" dirty="0">
              <a:latin typeface="Libre Franklin" panose="00000500000000000000" pitchFamily="2" charset="0"/>
            </a:endParaRP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Data de fundação:  02/03/1989</a:t>
            </a:r>
          </a:p>
          <a:p>
            <a:pPr algn="just"/>
            <a:endParaRPr lang="pt-BR" dirty="0">
              <a:latin typeface="Libre Franklin" panose="00000500000000000000" pitchFamily="2" charset="0"/>
            </a:endParaRPr>
          </a:p>
          <a:p>
            <a:pPr algn="just"/>
            <a:r>
              <a:rPr lang="pt-BR" b="1" dirty="0" smtClean="0">
                <a:latin typeface="Libre Franklin" panose="00000500000000000000" pitchFamily="2" charset="0"/>
              </a:rPr>
              <a:t>Horário </a:t>
            </a:r>
            <a:r>
              <a:rPr lang="pt-BR" b="1" dirty="0">
                <a:latin typeface="Libre Franklin" panose="00000500000000000000" pitchFamily="2" charset="0"/>
              </a:rPr>
              <a:t>de funcionamento: </a:t>
            </a: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Segunda </a:t>
            </a:r>
            <a:r>
              <a:rPr lang="pt-BR" dirty="0">
                <a:latin typeface="Libre Franklin" panose="00000500000000000000" pitchFamily="2" charset="0"/>
              </a:rPr>
              <a:t>a Quinta: </a:t>
            </a:r>
            <a:r>
              <a:rPr lang="pt-BR" dirty="0" smtClean="0">
                <a:latin typeface="Libre Franklin" panose="00000500000000000000" pitchFamily="2" charset="0"/>
              </a:rPr>
              <a:t>7h10 </a:t>
            </a:r>
            <a:r>
              <a:rPr lang="pt-BR" dirty="0">
                <a:latin typeface="Libre Franklin" panose="00000500000000000000" pitchFamily="2" charset="0"/>
              </a:rPr>
              <a:t>– </a:t>
            </a:r>
            <a:r>
              <a:rPr lang="pt-BR" dirty="0" smtClean="0">
                <a:latin typeface="Libre Franklin" panose="00000500000000000000" pitchFamily="2" charset="0"/>
              </a:rPr>
              <a:t>19h30</a:t>
            </a:r>
            <a:endParaRPr lang="pt-BR" dirty="0">
              <a:latin typeface="Libre Franklin" panose="00000500000000000000" pitchFamily="2" charset="0"/>
            </a:endParaRP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Sexta</a:t>
            </a:r>
            <a:r>
              <a:rPr lang="pt-BR" dirty="0">
                <a:latin typeface="Libre Franklin" panose="00000500000000000000" pitchFamily="2" charset="0"/>
              </a:rPr>
              <a:t>: </a:t>
            </a:r>
            <a:r>
              <a:rPr lang="pt-BR" dirty="0" smtClean="0">
                <a:latin typeface="Libre Franklin" panose="00000500000000000000" pitchFamily="2" charset="0"/>
              </a:rPr>
              <a:t>7h10 </a:t>
            </a:r>
            <a:r>
              <a:rPr lang="pt-BR" dirty="0">
                <a:latin typeface="Libre Franklin" panose="00000500000000000000" pitchFamily="2" charset="0"/>
              </a:rPr>
              <a:t>– </a:t>
            </a:r>
            <a:r>
              <a:rPr lang="pt-BR" dirty="0" smtClean="0">
                <a:latin typeface="Libre Franklin" panose="00000500000000000000" pitchFamily="2" charset="0"/>
              </a:rPr>
              <a:t>16h30</a:t>
            </a:r>
          </a:p>
          <a:p>
            <a:pPr algn="just"/>
            <a:endParaRPr lang="pt-BR" dirty="0">
              <a:latin typeface="Libre Franklin" panose="00000500000000000000" pitchFamily="2" charset="0"/>
            </a:endParaRP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- Atendimento mais </a:t>
            </a:r>
            <a:r>
              <a:rPr lang="pt-BR" dirty="0">
                <a:latin typeface="Libre Franklin" panose="00000500000000000000" pitchFamily="2" charset="0"/>
              </a:rPr>
              <a:t>de 24 convênios;</a:t>
            </a:r>
          </a:p>
          <a:p>
            <a:pPr algn="just"/>
            <a:r>
              <a:rPr lang="pt-BR" dirty="0">
                <a:latin typeface="Libre Franklin" panose="00000500000000000000" pitchFamily="2" charset="0"/>
              </a:rPr>
              <a:t>- Nossas unidades </a:t>
            </a:r>
            <a:r>
              <a:rPr lang="pt-BR" dirty="0" smtClean="0">
                <a:latin typeface="Libre Franklin" panose="00000500000000000000" pitchFamily="2" charset="0"/>
              </a:rPr>
              <a:t>atendem </a:t>
            </a:r>
            <a:r>
              <a:rPr lang="pt-BR" dirty="0">
                <a:latin typeface="Libre Franklin" panose="00000500000000000000" pitchFamily="2" charset="0"/>
              </a:rPr>
              <a:t>mais de 30 especialidades médicas;</a:t>
            </a:r>
          </a:p>
          <a:p>
            <a:pPr algn="just"/>
            <a:r>
              <a:rPr lang="pt-BR" dirty="0">
                <a:latin typeface="Libre Franklin" panose="00000500000000000000" pitchFamily="2" charset="0"/>
              </a:rPr>
              <a:t>- Mais de </a:t>
            </a:r>
            <a:r>
              <a:rPr lang="pt-BR" dirty="0" smtClean="0">
                <a:latin typeface="Libre Franklin" panose="00000500000000000000" pitchFamily="2" charset="0"/>
              </a:rPr>
              <a:t>50 </a:t>
            </a:r>
            <a:r>
              <a:rPr lang="pt-BR" dirty="0">
                <a:latin typeface="Libre Franklin" panose="00000500000000000000" pitchFamily="2" charset="0"/>
              </a:rPr>
              <a:t>profissionais </a:t>
            </a:r>
            <a:r>
              <a:rPr lang="pt-BR" dirty="0" smtClean="0">
                <a:latin typeface="Libre Franklin" panose="00000500000000000000" pitchFamily="2" charset="0"/>
              </a:rPr>
              <a:t>no </a:t>
            </a:r>
            <a:r>
              <a:rPr lang="pt-BR" dirty="0">
                <a:latin typeface="Libre Franklin" panose="00000500000000000000" pitchFamily="2" charset="0"/>
              </a:rPr>
              <a:t>corpo </a:t>
            </a:r>
            <a:r>
              <a:rPr lang="pt-BR" dirty="0" smtClean="0">
                <a:latin typeface="Libre Franklin" panose="00000500000000000000" pitchFamily="2" charset="0"/>
              </a:rPr>
              <a:t>clínico.</a:t>
            </a:r>
            <a:endParaRPr lang="pt-BR" dirty="0">
              <a:latin typeface="Libre Franklin" panose="00000500000000000000" pitchFamily="2" charset="0"/>
            </a:endParaRPr>
          </a:p>
          <a:p>
            <a:pPr algn="just"/>
            <a:endParaRPr lang="pt-BR" dirty="0">
              <a:latin typeface="Libre Franklin" panose="00000500000000000000" pitchFamily="2" charset="0"/>
            </a:endParaRPr>
          </a:p>
          <a:p>
            <a:pPr algn="just"/>
            <a:endParaRPr lang="pt-BR" dirty="0">
              <a:latin typeface="Libre Franklin" panose="00000500000000000000" pitchFamily="2" charset="0"/>
            </a:endParaRPr>
          </a:p>
          <a:p>
            <a:endParaRPr lang="pt-BR" dirty="0" smtClean="0">
              <a:solidFill>
                <a:srgbClr val="FF0000"/>
              </a:solidFill>
              <a:latin typeface="Libre Franklin" panose="00000500000000000000" pitchFamily="2" charset="0"/>
            </a:endParaRP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" y="2502791"/>
            <a:ext cx="5141398" cy="350191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1767" y="1371600"/>
            <a:ext cx="872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Libre Franklin" panose="00000500000000000000" pitchFamily="2" charset="0"/>
              </a:rPr>
              <a:t>Rua </a:t>
            </a:r>
            <a:r>
              <a:rPr lang="pt-BR" sz="2000" dirty="0">
                <a:latin typeface="Libre Franklin" panose="00000500000000000000" pitchFamily="2" charset="0"/>
              </a:rPr>
              <a:t>Matias José </a:t>
            </a:r>
            <a:r>
              <a:rPr lang="pt-BR" sz="2000" dirty="0" err="1">
                <a:latin typeface="Libre Franklin" panose="00000500000000000000" pitchFamily="2" charset="0"/>
              </a:rPr>
              <a:t>Bins</a:t>
            </a:r>
            <a:r>
              <a:rPr lang="pt-BR" sz="2000" dirty="0">
                <a:latin typeface="Libre Franklin" panose="00000500000000000000" pitchFamily="2" charset="0"/>
              </a:rPr>
              <a:t>, 581 - Três Figueiras, Porto </a:t>
            </a:r>
            <a:r>
              <a:rPr lang="pt-BR" sz="2000" dirty="0" smtClean="0">
                <a:latin typeface="Libre Franklin" panose="00000500000000000000" pitchFamily="2" charset="0"/>
              </a:rPr>
              <a:t>Alegre/RS</a:t>
            </a:r>
            <a:endParaRPr lang="pt-BR" sz="20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97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13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55716" y="3094464"/>
            <a:ext cx="823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6" y="125575"/>
            <a:ext cx="9515450" cy="67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13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55716" y="3094464"/>
            <a:ext cx="8237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Libre Franklin" panose="00000500000000000000" pitchFamily="2" charset="0"/>
              </a:rPr>
              <a:t>RECURSOS HUMANOS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O QUE VOCÊ PRECISA SABER?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24989" y="2202872"/>
            <a:ext cx="4971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Período de experiência;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Política de controle de jornada;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Salário;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Benefícios;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Uniformes e EPIs;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Crachá;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Uso do celular;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Comunicação interna;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Manuel de Padrão de Excelência em Servir</a:t>
            </a:r>
            <a:r>
              <a:rPr lang="pt-BR" dirty="0">
                <a:latin typeface="Libre Franklin" panose="00000500000000000000" pitchFamily="2" charset="0"/>
              </a:rPr>
              <a:t>.</a:t>
            </a:r>
            <a:endParaRPr lang="pt-BR" dirty="0" smtClean="0">
              <a:latin typeface="Libre Franklin" panose="00000500000000000000" pitchFamily="2" charset="0"/>
            </a:endParaRPr>
          </a:p>
        </p:txBody>
      </p:sp>
      <p:pic>
        <p:nvPicPr>
          <p:cNvPr id="4098" name="Picture 2" descr="Integração de Sistemas (ETL) - Eagles Group - São Paulo -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30" y="17046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8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PERÍODO DE EXPERIÊNCIA: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24989" y="2202872"/>
            <a:ext cx="771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O período de experiência tem duração de 90 dias sendo dividido em dois períodos de 45 dias cada.</a:t>
            </a:r>
            <a:endParaRPr lang="pt-BR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16" y="3506610"/>
            <a:ext cx="32956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POLÍTICA DE CONTROLE DE JORNADA: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2775" y="2202873"/>
            <a:ext cx="593765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Registrar a digital sempre na entrada, saída para intervalo, retorno do intervalo e saída ao final do expediente;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O intervalo para almoço é de 1 hora e o colaborador deve usufruir desse tempo integralmente, </a:t>
            </a:r>
            <a:r>
              <a:rPr lang="pt-BR" u="sng" dirty="0" smtClean="0">
                <a:latin typeface="Libre Franklin" panose="00000500000000000000" pitchFamily="2" charset="0"/>
              </a:rPr>
              <a:t>não é permitido o retorno do intervalo antes de 1 hora</a:t>
            </a:r>
            <a:r>
              <a:rPr lang="pt-BR" dirty="0" smtClean="0">
                <a:latin typeface="Libre Franklin" panose="00000500000000000000" pitchFamily="2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A tolerância de atrasos é de 10 minutos ao dia;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É vedado ao colaborador realizar intervalo </a:t>
            </a:r>
            <a:r>
              <a:rPr lang="pt-BR" dirty="0" err="1" smtClean="0">
                <a:latin typeface="Libre Franklin" panose="00000500000000000000" pitchFamily="2" charset="0"/>
              </a:rPr>
              <a:t>inter-jornada</a:t>
            </a:r>
            <a:r>
              <a:rPr lang="pt-BR" dirty="0" smtClean="0">
                <a:latin typeface="Libre Franklin" panose="00000500000000000000" pitchFamily="2" charset="0"/>
              </a:rPr>
              <a:t> inferior a 11:00. </a:t>
            </a:r>
          </a:p>
          <a:p>
            <a:pPr algn="just">
              <a:spcBef>
                <a:spcPts val="600"/>
              </a:spcBef>
            </a:pPr>
            <a:r>
              <a:rPr lang="pt-BR" dirty="0" smtClean="0">
                <a:latin typeface="Libre Franklin" panose="00000500000000000000" pitchFamily="2" charset="0"/>
              </a:rPr>
              <a:t>      (Ex.: Saída do dia anterior às 21:30 – entrada  deve                                     ocorrer a partir das 08:30 no dia seguinte).</a:t>
            </a:r>
            <a:endParaRPr lang="pt-BR" dirty="0">
              <a:latin typeface="Libre Franklin" panose="00000500000000000000" pitchFamily="2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04" y="2893398"/>
            <a:ext cx="1796168" cy="17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Intercorrências na jornada: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2774" y="2202873"/>
            <a:ext cx="914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Intercorrências devem ser comunicadas ao gestor imediato com antecedência de 48hrs ou imediatamente após a ocorrência através de e-mail ou mensagens: </a:t>
            </a:r>
            <a:endParaRPr lang="pt-BR" dirty="0">
              <a:latin typeface="Libre Franklin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8101" y="3204322"/>
            <a:ext cx="3524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Tais como:</a:t>
            </a:r>
          </a:p>
          <a:p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Libre Franklin" panose="00000500000000000000" pitchFamily="2" charset="0"/>
              </a:rPr>
              <a:t>Realização de horas adicionais;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Libre Franklin" panose="00000500000000000000" pitchFamily="2" charset="0"/>
              </a:rPr>
              <a:t>Faltas/Atrasos;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Libre Franklin" panose="00000500000000000000" pitchFamily="2" charset="0"/>
              </a:rPr>
              <a:t>Folgas;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>
                <a:latin typeface="Libre Franklin" panose="00000500000000000000" pitchFamily="2" charset="0"/>
              </a:rPr>
              <a:t>Consultas e exames médicos.</a:t>
            </a:r>
            <a:endParaRPr lang="pt-BR" dirty="0">
              <a:latin typeface="Libre Franklin" panose="00000500000000000000" pitchFamily="2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44" y="3497063"/>
            <a:ext cx="3008541" cy="200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Política de Banco de Horas: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2774" y="2202873"/>
            <a:ext cx="91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O banco de horas é utilizado somente para necessidades pontuais da empresa e do colaborador. </a:t>
            </a:r>
          </a:p>
          <a:p>
            <a:r>
              <a:rPr lang="pt-BR" dirty="0" smtClean="0">
                <a:latin typeface="Libre Franklin" panose="00000500000000000000" pitchFamily="2" charset="0"/>
              </a:rPr>
              <a:t>Sua prática deve ser gerida e autorizada pela gestão da área evitando excessos de horas positivas ou negativas.</a:t>
            </a:r>
            <a:endParaRPr lang="pt-BR" dirty="0">
              <a:latin typeface="Libre Franklin" panose="00000500000000000000" pitchFamily="2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53" y="3863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4524"/>
            <a:ext cx="8951259" cy="1463040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 smtClean="0">
                <a:latin typeface="Libre Franklin" panose="00000500000000000000" pitchFamily="2" charset="0"/>
              </a:rPr>
              <a:t>PROGRAMA DE INTEGRAÇÃO DO COLABORADOR</a:t>
            </a:r>
            <a:r>
              <a:rPr lang="pt-BR" sz="2800" b="1" dirty="0" smtClean="0">
                <a:latin typeface="Libre Franklin" panose="00000500000000000000" pitchFamily="2" charset="0"/>
              </a:rPr>
              <a:t/>
            </a:r>
            <a:br>
              <a:rPr lang="pt-BR" sz="2800" b="1" dirty="0" smtClean="0">
                <a:latin typeface="Libre Franklin" panose="00000500000000000000" pitchFamily="2" charset="0"/>
              </a:rPr>
            </a:br>
            <a:endParaRPr lang="pt-BR" sz="2800" b="1" dirty="0">
              <a:latin typeface="Libre Franklin" panose="00000500000000000000" pitchFamily="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27069"/>
            <a:ext cx="8951259" cy="2862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500" dirty="0" smtClean="0">
                <a:latin typeface="Libre Franklin" panose="00000500000000000000" pitchFamily="2" charset="0"/>
              </a:rPr>
              <a:t>Olá, seja bem vindo(a) à Instituição Adventista Sul Brasileira  de Saúde – Clínica Adventista, ficamos felizes com sua presença e participação. Desejamos sucesso e esperamos que você se disponibilize a aprender, colaborar, participar e realizar a missão de servir e cuidar bem dos nossos pacientes através dos seus talentos e atitudes. </a:t>
            </a:r>
            <a:endParaRPr lang="pt-BR" sz="25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Abonos legais previstos na CLT </a:t>
            </a:r>
            <a:r>
              <a:rPr lang="pt-BR" sz="2000" b="1" dirty="0" smtClean="0">
                <a:latin typeface="Libre Franklin" panose="00000500000000000000" pitchFamily="2" charset="0"/>
              </a:rPr>
              <a:t>(</a:t>
            </a:r>
            <a:r>
              <a:rPr lang="pt-BR" sz="2000" b="1" dirty="0">
                <a:latin typeface="Libre Franklin" panose="00000500000000000000" pitchFamily="2" charset="0"/>
              </a:rPr>
              <a:t>Consolidação das Leis do Trabalho):</a:t>
            </a:r>
            <a:endParaRPr lang="pt-BR" sz="2400" b="1" dirty="0">
              <a:latin typeface="Libre Franklin" panose="00000500000000000000" pitchFamily="2" charset="0"/>
            </a:endParaRP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2774" y="2202873"/>
            <a:ext cx="91463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latin typeface="Libre Franklin" panose="00000500000000000000" pitchFamily="2" charset="0"/>
              </a:rPr>
              <a:t>Licença Maternidade:</a:t>
            </a:r>
            <a:r>
              <a:rPr lang="pt-BR" dirty="0" smtClean="0">
                <a:latin typeface="Libre Franklin" panose="00000500000000000000" pitchFamily="2" charset="0"/>
              </a:rPr>
              <a:t> 120 dias, a contar da data de seu afastamento;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latin typeface="Libre Franklin" panose="00000500000000000000" pitchFamily="2" charset="0"/>
              </a:rPr>
              <a:t>Licença Paternidade: </a:t>
            </a:r>
            <a:r>
              <a:rPr lang="pt-BR" dirty="0" smtClean="0">
                <a:latin typeface="Libre Franklin" panose="00000500000000000000" pitchFamily="2" charset="0"/>
              </a:rPr>
              <a:t>5 dias, a contar da data do nascimento;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latin typeface="Libre Franklin" panose="00000500000000000000" pitchFamily="2" charset="0"/>
              </a:rPr>
              <a:t>Doação voluntária de sangue: </a:t>
            </a:r>
            <a:r>
              <a:rPr lang="pt-BR" dirty="0" smtClean="0">
                <a:latin typeface="Libre Franklin" panose="00000500000000000000" pitchFamily="2" charset="0"/>
              </a:rPr>
              <a:t>1 dia a cada 12 meses;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latin typeface="Libre Franklin" panose="00000500000000000000" pitchFamily="2" charset="0"/>
              </a:rPr>
              <a:t>Vestibular: </a:t>
            </a:r>
            <a:r>
              <a:rPr lang="pt-BR" dirty="0">
                <a:latin typeface="Libre Franklin" panose="00000500000000000000" pitchFamily="2" charset="0"/>
              </a:rPr>
              <a:t>D</a:t>
            </a:r>
            <a:r>
              <a:rPr lang="pt-BR" dirty="0" smtClean="0">
                <a:latin typeface="Libre Franklin" panose="00000500000000000000" pitchFamily="2" charset="0"/>
              </a:rPr>
              <a:t>os dias que antecipadamente foi comunicado e comprovado que estará realizando as provas;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latin typeface="Libre Franklin" panose="00000500000000000000" pitchFamily="2" charset="0"/>
              </a:rPr>
              <a:t>Acompanhamento de filho menor ao médico: </a:t>
            </a:r>
            <a:r>
              <a:rPr lang="pt-BR" dirty="0" smtClean="0">
                <a:latin typeface="Libre Franklin" panose="00000500000000000000" pitchFamily="2" charset="0"/>
              </a:rPr>
              <a:t>É assegurado o abono da falta uma vez a cada período de 06 meses.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latin typeface="Libre Franklin" panose="00000500000000000000" pitchFamily="2" charset="0"/>
              </a:rPr>
              <a:t>Trabalho em eleições: </a:t>
            </a:r>
            <a:r>
              <a:rPr lang="pt-BR" dirty="0" smtClean="0">
                <a:latin typeface="Libre Franklin" panose="00000500000000000000" pitchFamily="2" charset="0"/>
              </a:rPr>
              <a:t>É assegurado a folga correspondente ao dobro dos dias de convocação eleitoral;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b="1" dirty="0" smtClean="0">
                <a:latin typeface="Libre Franklin" panose="00000500000000000000" pitchFamily="2" charset="0"/>
              </a:rPr>
              <a:t>Licença Gala e Licença luto: </a:t>
            </a:r>
            <a:r>
              <a:rPr lang="pt-BR" dirty="0" smtClean="0">
                <a:latin typeface="Libre Franklin" panose="00000500000000000000" pitchFamily="2" charset="0"/>
              </a:rPr>
              <a:t>03 dias úteis de licença remunerada nos casos de casamento e 2 dias úteis nos casos de falecimento de pais, irmãos, cônjuge ou filhos, inclusive adotivos e dependentes legais devidamente comprovados.</a:t>
            </a:r>
            <a:endParaRPr lang="pt-BR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Faltas sem abono legal: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65175" y="2425244"/>
            <a:ext cx="9146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Somente os </a:t>
            </a:r>
            <a:r>
              <a:rPr lang="pt-BR" b="1" dirty="0" smtClean="0">
                <a:latin typeface="Libre Franklin" panose="00000500000000000000" pitchFamily="2" charset="0"/>
              </a:rPr>
              <a:t>atestados médicos de afastamento </a:t>
            </a:r>
            <a:r>
              <a:rPr lang="pt-BR" dirty="0" smtClean="0">
                <a:latin typeface="Libre Franklin" panose="00000500000000000000" pitchFamily="2" charset="0"/>
              </a:rPr>
              <a:t>serão considerados para abono, ou seja, que não terá desconto das horas.</a:t>
            </a:r>
          </a:p>
          <a:p>
            <a:pPr algn="just"/>
            <a:endParaRPr lang="pt-BR" dirty="0">
              <a:latin typeface="Libre Franklin" panose="00000500000000000000" pitchFamily="2" charset="0"/>
            </a:endParaRP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As declarações de consultas médicas, odontológicas, realização de exames, DETRAN e quaisquer outras que não se enquadrem como atestado médico ou afastamento serão apenas justificadas e </a:t>
            </a:r>
            <a:r>
              <a:rPr lang="pt-BR" b="1" dirty="0" smtClean="0">
                <a:latin typeface="Libre Franklin" panose="00000500000000000000" pitchFamily="2" charset="0"/>
              </a:rPr>
              <a:t>não abonadas.</a:t>
            </a:r>
          </a:p>
        </p:txBody>
      </p:sp>
    </p:spTree>
    <p:extLst>
      <p:ext uri="{BB962C8B-B14F-4D97-AF65-F5344CB8AC3E}">
        <p14:creationId xmlns:p14="http://schemas.microsoft.com/office/powerpoint/2010/main" val="13765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Remuneração: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9044" y="2454801"/>
            <a:ext cx="914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Libre Franklin" panose="00000500000000000000" pitchFamily="2" charset="0"/>
              </a:rPr>
              <a:t>O pagamento do salário ocorre até o quinto dia útil do mês.</a:t>
            </a:r>
          </a:p>
          <a:p>
            <a:pPr algn="ctr"/>
            <a:endParaRPr lang="pt-BR" dirty="0" smtClean="0">
              <a:latin typeface="Libre Franklin" panose="00000500000000000000" pitchFamily="2" charset="0"/>
            </a:endParaRPr>
          </a:p>
          <a:p>
            <a:pPr algn="ctr"/>
            <a:r>
              <a:rPr lang="pt-BR" dirty="0" smtClean="0">
                <a:latin typeface="Libre Franklin" panose="00000500000000000000" pitchFamily="2" charset="0"/>
              </a:rPr>
              <a:t>Você terá acesso ao seu holerite no link</a:t>
            </a:r>
            <a:r>
              <a:rPr lang="pt-BR" dirty="0">
                <a:latin typeface="Libre Franklin" panose="00000500000000000000" pitchFamily="2" charset="0"/>
              </a:rPr>
              <a:t>: </a:t>
            </a:r>
            <a:r>
              <a:rPr lang="pt-BR" u="sng" dirty="0" smtClean="0">
                <a:solidFill>
                  <a:schemeClr val="accent5">
                    <a:lumMod val="50000"/>
                  </a:schemeClr>
                </a:solidFill>
                <a:latin typeface="Libre Franklin" panose="00000500000000000000" pitchFamily="2" charset="0"/>
              </a:rPr>
              <a:t>rh-online.sdasystems.org</a:t>
            </a:r>
          </a:p>
        </p:txBody>
      </p:sp>
      <p:pic>
        <p:nvPicPr>
          <p:cNvPr id="12" name="Picture 5" descr="Resultado de imagem para SALÃ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21" y="3830992"/>
            <a:ext cx="2346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4989" y="1080731"/>
            <a:ext cx="823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Descontos:</a:t>
            </a:r>
          </a:p>
          <a:p>
            <a:pPr algn="ctr"/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9044" y="2454801"/>
            <a:ext cx="9146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INSS: 9%</a:t>
            </a:r>
          </a:p>
          <a:p>
            <a:endParaRPr lang="pt-BR" dirty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Vale transporte: 6%</a:t>
            </a:r>
          </a:p>
          <a:p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Plano de Saúde: consultar RH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u="sng" dirty="0" smtClean="0">
              <a:solidFill>
                <a:schemeClr val="accent5">
                  <a:lumMod val="50000"/>
                </a:schemeClr>
              </a:solidFill>
              <a:latin typeface="Libre Franklin" panose="00000500000000000000" pitchFamily="2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00" y="2056191"/>
            <a:ext cx="4203175" cy="23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Imagem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69" y="1468438"/>
            <a:ext cx="72231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5302" y="1010138"/>
            <a:ext cx="661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Libre Franklin" panose="00000500000000000000" pitchFamily="2" charset="0"/>
              </a:rPr>
              <a:t>Benefícios e regras</a:t>
            </a:r>
            <a:r>
              <a:rPr lang="pt-BR" sz="2400" b="1" dirty="0" smtClean="0">
                <a:latin typeface="Libre Franklin" panose="00000500000000000000" pitchFamily="2" charset="0"/>
              </a:rPr>
              <a:t>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589604"/>
            <a:ext cx="2857500" cy="16002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97" y="1747934"/>
            <a:ext cx="3599272" cy="139753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3" y="3977204"/>
            <a:ext cx="2143125" cy="214312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44" y="4163108"/>
            <a:ext cx="2798099" cy="203831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3989261"/>
            <a:ext cx="2438398" cy="238601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9" y="1913178"/>
            <a:ext cx="2535521" cy="11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5302" y="1056006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Devocionais diários:</a:t>
            </a:r>
            <a:endParaRPr lang="pt-BR" sz="2000" b="1" dirty="0">
              <a:latin typeface="Libre Franklin" panose="00000500000000000000" pitchFamily="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203767" y="2638763"/>
            <a:ext cx="36991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Escalas (07h30 – 12h);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Pontualidade;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Regras para convidados;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Planilha de planejamento.</a:t>
            </a:r>
            <a:endParaRPr lang="pt-BR" dirty="0">
              <a:latin typeface="Libre Franklin" panose="000005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52" y="2742123"/>
            <a:ext cx="3367556" cy="18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5302" y="1056006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Atividades sociais:</a:t>
            </a:r>
            <a:endParaRPr lang="pt-BR" sz="2000" b="1" dirty="0">
              <a:latin typeface="Libre Franklin" panose="00000500000000000000" pitchFamily="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11694" y="2539196"/>
            <a:ext cx="3699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Confraternização final de ano;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Datas especiais;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Encontro de Clínicas.</a:t>
            </a:r>
          </a:p>
          <a:p>
            <a:endParaRPr lang="pt-BR" dirty="0" smtClean="0">
              <a:latin typeface="Libre Franklin" panose="00000500000000000000" pitchFamily="2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88" y="2434390"/>
            <a:ext cx="3956858" cy="222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5302" y="1056006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Estacionamento:</a:t>
            </a:r>
            <a:endParaRPr lang="pt-BR" sz="2000" b="1" dirty="0">
              <a:latin typeface="Libre Franklin" panose="00000500000000000000" pitchFamily="2" charset="0"/>
            </a:endParaRPr>
          </a:p>
        </p:txBody>
      </p:sp>
      <p:pic>
        <p:nvPicPr>
          <p:cNvPr id="12" name="Picture 15" descr="Resultado de imagem para estacion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94" y="2330627"/>
            <a:ext cx="19161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358342" y="2500829"/>
            <a:ext cx="5637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O estacionamento da Clínica é destinado para pacientes e corpo clínico. </a:t>
            </a:r>
          </a:p>
          <a:p>
            <a:r>
              <a:rPr lang="pt-BR" dirty="0" smtClean="0">
                <a:latin typeface="Libre Franklin" panose="00000500000000000000" pitchFamily="2" charset="0"/>
              </a:rPr>
              <a:t>Alguns colaboradores tem autorização para utilização do mesmo, porém precisa ser avaliado e autorizado pela direção.</a:t>
            </a:r>
            <a:endParaRPr lang="pt-BR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5302" y="1010138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Vale transporte:</a:t>
            </a:r>
            <a:endParaRPr lang="pt-BR" sz="2000" b="1" dirty="0">
              <a:latin typeface="Libre Franklin" panose="00000500000000000000" pitchFamily="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65175" y="1842077"/>
            <a:ext cx="9409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O colaborador pode optar em receber o vale transporte para deslocamento de casa até o trabalho. </a:t>
            </a:r>
          </a:p>
          <a:p>
            <a:r>
              <a:rPr lang="pt-BR" dirty="0" smtClean="0">
                <a:latin typeface="Libre Franklin" panose="00000500000000000000" pitchFamily="2" charset="0"/>
              </a:rPr>
              <a:t>Será descontado 6% na folha de pagamento sobre o VT.</a:t>
            </a:r>
            <a:endParaRPr lang="pt-BR" dirty="0">
              <a:latin typeface="Libre Franklin" panose="00000500000000000000" pitchFamily="2" charset="0"/>
            </a:endParaRPr>
          </a:p>
          <a:p>
            <a:endParaRPr lang="pt-BR" dirty="0">
              <a:latin typeface="Libre Franklin" panose="000005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/>
          <a:stretch/>
        </p:blipFill>
        <p:spPr>
          <a:xfrm>
            <a:off x="3146240" y="3241964"/>
            <a:ext cx="4252087" cy="283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8313"/>
            <a:ext cx="12198095" cy="685799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51259" cy="1325563"/>
          </a:xfrm>
        </p:spPr>
        <p:txBody>
          <a:bodyPr>
            <a:normAutofit/>
          </a:bodyPr>
          <a:lstStyle/>
          <a:p>
            <a:pPr algn="ctr"/>
            <a:r>
              <a:rPr lang="pt-BR" sz="2700" b="1" dirty="0" smtClean="0">
                <a:latin typeface="Libre Franklin" panose="00000500000000000000" pitchFamily="2" charset="0"/>
              </a:rPr>
              <a:t>CLÍNICA ADVENTISTA DE CURITIBA E PORTO ALEGRE</a:t>
            </a:r>
            <a:endParaRPr lang="pt-BR" sz="2700" b="1" dirty="0">
              <a:latin typeface="Libre Franklin" panose="000005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4034" y="1837113"/>
            <a:ext cx="95690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Libre Franklin" panose="00000500000000000000" pitchFamily="2" charset="0"/>
              </a:rPr>
              <a:t>As Clínicas Adventistas fazem </a:t>
            </a:r>
            <a:r>
              <a:rPr lang="pt-BR" sz="2000" dirty="0">
                <a:latin typeface="Libre Franklin" panose="00000500000000000000" pitchFamily="2" charset="0"/>
              </a:rPr>
              <a:t>parte da Rede Adventista de </a:t>
            </a:r>
            <a:r>
              <a:rPr lang="pt-BR" sz="2000" dirty="0" smtClean="0">
                <a:latin typeface="Libre Franklin" panose="00000500000000000000" pitchFamily="2" charset="0"/>
              </a:rPr>
              <a:t>Hospitais, </a:t>
            </a:r>
            <a:r>
              <a:rPr lang="pt-BR" sz="2000" dirty="0">
                <a:latin typeface="Libre Franklin" panose="00000500000000000000" pitchFamily="2" charset="0"/>
              </a:rPr>
              <a:t>uma rede com mais de 500 instituições espalhadas pelo mundo. Presente na região Sul desde </a:t>
            </a:r>
            <a:r>
              <a:rPr lang="pt-BR" sz="2000" dirty="0" smtClean="0">
                <a:latin typeface="Libre Franklin" panose="00000500000000000000" pitchFamily="2" charset="0"/>
              </a:rPr>
              <a:t>1989, nossas </a:t>
            </a:r>
            <a:r>
              <a:rPr lang="pt-BR" sz="2000" dirty="0">
                <a:latin typeface="Libre Franklin" panose="00000500000000000000" pitchFamily="2" charset="0"/>
              </a:rPr>
              <a:t>unidades atendem a mais de 30 especialidades médicas e, juntas, contam com uma equipe de 150 profissionais.</a:t>
            </a:r>
          </a:p>
          <a:p>
            <a:pPr algn="just"/>
            <a:r>
              <a:rPr lang="pt-BR" sz="2000" dirty="0">
                <a:latin typeface="Libre Franklin" panose="00000500000000000000" pitchFamily="2" charset="0"/>
              </a:rPr>
              <a:t>Além de promover a prevenção de doenças e a saúde das pessoas, a instituição vem ampliando sua esfera de atuação para além dos consultórios, orientando, desse modo, várias comunidades sobre cuidados básicos com a saúde física, mental e espiritual. Entre os serviços prestados destacam-se feiras de saúde, cursos de culinária saudável, palestras em escolas, bem como o incentivo ao desenvolvimento de programas voltados à prática regular de exercícios físicos e à qualidade de vida.</a:t>
            </a:r>
            <a:r>
              <a:rPr lang="pt-B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79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95302" y="1010138"/>
            <a:ext cx="661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Planos de saúde e odontológico</a:t>
            </a:r>
            <a:r>
              <a:rPr lang="pt-BR" sz="2000" b="1" dirty="0" smtClean="0">
                <a:latin typeface="Libre Franklin" panose="00000500000000000000" pitchFamily="2" charset="0"/>
              </a:rPr>
              <a:t>:</a:t>
            </a:r>
            <a:endParaRPr lang="pt-BR" b="1" dirty="0">
              <a:latin typeface="Libre Franklin" panose="00000500000000000000" pitchFamily="2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81797" y="2187438"/>
            <a:ext cx="5637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Libre Franklin" panose="00000500000000000000" pitchFamily="2" charset="0"/>
              </a:rPr>
              <a:t>P</a:t>
            </a:r>
            <a:r>
              <a:rPr lang="pt-BR" dirty="0" smtClean="0">
                <a:latin typeface="Libre Franklin" panose="00000500000000000000" pitchFamily="2" charset="0"/>
              </a:rPr>
              <a:t>lano de saúde é o </a:t>
            </a:r>
            <a:r>
              <a:rPr lang="pt-BR" b="1" dirty="0" smtClean="0">
                <a:latin typeface="Libre Franklin" panose="00000500000000000000" pitchFamily="2" charset="0"/>
              </a:rPr>
              <a:t>PROASA</a:t>
            </a:r>
            <a:r>
              <a:rPr lang="pt-BR" dirty="0" smtClean="0">
                <a:latin typeface="Libre Franklin" panose="00000500000000000000" pitchFamily="2" charset="0"/>
              </a:rPr>
              <a:t>. A empresa auxilia com 75% da mensalidade, ficando por conta do colaborador os outros 25%. O valor varia de acordo com a faixa etária de idade. Não há coparticipação.</a:t>
            </a:r>
          </a:p>
          <a:p>
            <a:r>
              <a:rPr lang="pt-BR" dirty="0" smtClean="0">
                <a:latin typeface="Libre Franklin" panose="00000500000000000000" pitchFamily="2" charset="0"/>
              </a:rPr>
              <a:t>A inclusão de dependentes deve ser avaliado com a direção.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7" y="1983454"/>
            <a:ext cx="2857500" cy="1600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5" y="3902783"/>
            <a:ext cx="3599272" cy="139753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81797" y="4205467"/>
            <a:ext cx="563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Plano odontológico é o </a:t>
            </a:r>
            <a:r>
              <a:rPr lang="pt-BR" b="1" dirty="0" smtClean="0">
                <a:latin typeface="Libre Franklin" panose="00000500000000000000" pitchFamily="2" charset="0"/>
              </a:rPr>
              <a:t>MetLife</a:t>
            </a:r>
            <a:r>
              <a:rPr lang="pt-BR" dirty="0" smtClean="0">
                <a:latin typeface="Libre Franklin" panose="00000500000000000000" pitchFamily="2" charset="0"/>
              </a:rPr>
              <a:t>. A empresa arca integralmente com o custo, ficando o colaborador isento de qualquer valor. </a:t>
            </a:r>
            <a:endParaRPr lang="pt-BR" dirty="0">
              <a:latin typeface="Libre Franklin" panose="00000500000000000000" pitchFamily="2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04655" y="5771092"/>
            <a:ext cx="866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Libre Franklin" panose="00000500000000000000" pitchFamily="2" charset="0"/>
              </a:rPr>
              <a:t>Os planos podem </a:t>
            </a:r>
            <a:r>
              <a:rPr lang="pt-BR" dirty="0">
                <a:solidFill>
                  <a:srgbClr val="FF0000"/>
                </a:solidFill>
                <a:latin typeface="Libre Franklin" panose="00000500000000000000" pitchFamily="2" charset="0"/>
              </a:rPr>
              <a:t>ser </a:t>
            </a:r>
            <a:r>
              <a:rPr lang="pt-BR" dirty="0" smtClean="0">
                <a:solidFill>
                  <a:srgbClr val="FF0000"/>
                </a:solidFill>
                <a:latin typeface="Libre Franklin" panose="00000500000000000000" pitchFamily="2" charset="0"/>
              </a:rPr>
              <a:t>adquiridos </a:t>
            </a:r>
            <a:r>
              <a:rPr lang="pt-BR" dirty="0">
                <a:solidFill>
                  <a:srgbClr val="FF0000"/>
                </a:solidFill>
                <a:latin typeface="Libre Franklin" panose="00000500000000000000" pitchFamily="2" charset="0"/>
              </a:rPr>
              <a:t>após os 90 dias de experiência do colaborador.  </a:t>
            </a:r>
          </a:p>
        </p:txBody>
      </p:sp>
    </p:spTree>
    <p:extLst>
      <p:ext uri="{BB962C8B-B14F-4D97-AF65-F5344CB8AC3E}">
        <p14:creationId xmlns:p14="http://schemas.microsoft.com/office/powerpoint/2010/main" val="18057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20240" y="1001825"/>
            <a:ext cx="66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Libre Franklin" panose="00000500000000000000" pitchFamily="2" charset="0"/>
              </a:rPr>
              <a:t>DICA: </a:t>
            </a:r>
            <a:r>
              <a:rPr lang="pt-BR" sz="2000" dirty="0" smtClean="0">
                <a:latin typeface="Libre Franklin" panose="00000500000000000000" pitchFamily="2" charset="0"/>
              </a:rPr>
              <a:t>baixe os aplicativos para acompanhar rede credenciada e demais informações.</a:t>
            </a:r>
            <a:endParaRPr lang="pt-BR" dirty="0">
              <a:latin typeface="Libre Franklin" panose="00000500000000000000" pitchFamily="2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21" y="2430370"/>
            <a:ext cx="2857500" cy="16002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83" y="4551176"/>
            <a:ext cx="3599272" cy="139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60" y="1496791"/>
            <a:ext cx="4497036" cy="395739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44720" y="1628828"/>
            <a:ext cx="44412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Você pode optar por um dos dois:</a:t>
            </a:r>
          </a:p>
          <a:p>
            <a:pPr algn="just"/>
            <a:endParaRPr lang="pt-BR" dirty="0">
              <a:solidFill>
                <a:srgbClr val="FF0000"/>
              </a:solidFill>
              <a:latin typeface="Libre Franklin" panose="00000500000000000000" pitchFamily="2" charset="0"/>
            </a:endParaRPr>
          </a:p>
          <a:p>
            <a:pPr algn="just"/>
            <a:r>
              <a:rPr lang="pt-BR" b="1" dirty="0" smtClean="0">
                <a:latin typeface="Libre Franklin" panose="00000500000000000000" pitchFamily="2" charset="0"/>
              </a:rPr>
              <a:t>Vale Refeição: </a:t>
            </a:r>
            <a:r>
              <a:rPr lang="pt-BR" dirty="0" smtClean="0">
                <a:latin typeface="Libre Franklin" panose="00000500000000000000" pitchFamily="2" charset="0"/>
              </a:rPr>
              <a:t>Para refeições em restaurantes. Aceito também em alguns supermercados. </a:t>
            </a: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Valor mensal de R$ 480,00</a:t>
            </a:r>
            <a:endParaRPr lang="pt-BR" dirty="0">
              <a:latin typeface="Libre Franklin" panose="00000500000000000000" pitchFamily="2" charset="0"/>
            </a:endParaRPr>
          </a:p>
          <a:p>
            <a:pPr algn="just"/>
            <a:endParaRPr lang="pt-BR" dirty="0" smtClean="0">
              <a:latin typeface="Libre Franklin" panose="00000500000000000000" pitchFamily="2" charset="0"/>
            </a:endParaRP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Ou</a:t>
            </a:r>
            <a:endParaRPr lang="pt-BR" dirty="0">
              <a:latin typeface="Libre Franklin" panose="00000500000000000000" pitchFamily="2" charset="0"/>
            </a:endParaRPr>
          </a:p>
          <a:p>
            <a:pPr algn="just"/>
            <a:endParaRPr lang="pt-BR" dirty="0" smtClean="0">
              <a:latin typeface="Libre Franklin" panose="00000500000000000000" pitchFamily="2" charset="0"/>
            </a:endParaRPr>
          </a:p>
          <a:p>
            <a:pPr algn="just"/>
            <a:r>
              <a:rPr lang="pt-BR" b="1" dirty="0" smtClean="0">
                <a:latin typeface="Libre Franklin" panose="00000500000000000000" pitchFamily="2" charset="0"/>
              </a:rPr>
              <a:t>Vale Alimentação: </a:t>
            </a:r>
            <a:r>
              <a:rPr lang="pt-BR" dirty="0" smtClean="0">
                <a:latin typeface="Libre Franklin" panose="00000500000000000000" pitchFamily="2" charset="0"/>
              </a:rPr>
              <a:t>Para compras em supermercados. Aceito também em alguns restaurantes. </a:t>
            </a:r>
          </a:p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Valor mensal de R$ 480,00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65175" y="5919664"/>
            <a:ext cx="935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Libre Franklin" panose="00000500000000000000" pitchFamily="2" charset="0"/>
              </a:rPr>
              <a:t>O VR não gera desconto na folha de pagamento do colaborador.</a:t>
            </a:r>
            <a:endParaRPr lang="pt-BR" dirty="0">
              <a:latin typeface="Libre Franklin" panose="00000500000000000000" pitchFamily="2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95365" y="632917"/>
            <a:ext cx="674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ibre Franklin" panose="00000500000000000000" pitchFamily="2" charset="0"/>
              </a:rPr>
              <a:t>Vale Refeição ou Vale Alimentação: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12111896" cy="68095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5309062" cy="4937616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TÍTZAXULO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18769" y="393353"/>
            <a:ext cx="674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Auxílio educacional: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04" y="5011832"/>
            <a:ext cx="2264963" cy="164994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65174" y="1254335"/>
            <a:ext cx="84191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Libre Franklin" panose="00000500000000000000" pitchFamily="2" charset="0"/>
              </a:rPr>
              <a:t>A Clínica proporciona auxílio educacional para seus colaboradores. O auxílio pode ser utilizado para cursos livres, graduação e pós graduação, o auxílio pode variar de 50%, 75% e 100%.</a:t>
            </a:r>
          </a:p>
          <a:p>
            <a:endParaRPr lang="pt-BR" sz="2000" dirty="0">
              <a:latin typeface="Libre Franklin" panose="00000500000000000000" pitchFamily="2" charset="0"/>
            </a:endParaRPr>
          </a:p>
          <a:p>
            <a:r>
              <a:rPr lang="pt-BR" sz="2000" dirty="0" smtClean="0">
                <a:latin typeface="Libre Franklin" panose="00000500000000000000" pitchFamily="2" charset="0"/>
              </a:rPr>
              <a:t>Critérios para recebimento do auxílio:</a:t>
            </a:r>
          </a:p>
          <a:p>
            <a:endParaRPr lang="pt-BR" sz="2000" dirty="0" smtClean="0">
              <a:latin typeface="Libre Franklin" panose="00000500000000000000" pitchFamily="2" charset="0"/>
            </a:endParaRPr>
          </a:p>
          <a:p>
            <a:pPr algn="just"/>
            <a:r>
              <a:rPr lang="pt-BR" sz="2000" dirty="0">
                <a:latin typeface="Libre Franklin" panose="00000500000000000000" pitchFamily="2" charset="0"/>
              </a:rPr>
              <a:t>- Ter no mínimo um ano de registro;</a:t>
            </a:r>
          </a:p>
          <a:p>
            <a:pPr algn="just"/>
            <a:r>
              <a:rPr lang="pt-BR" sz="2000" dirty="0" smtClean="0">
                <a:latin typeface="Libre Franklin" panose="00000500000000000000" pitchFamily="2" charset="0"/>
              </a:rPr>
              <a:t>- Cursos </a:t>
            </a:r>
            <a:r>
              <a:rPr lang="pt-BR" sz="2000" dirty="0">
                <a:latin typeface="Libre Franklin" panose="00000500000000000000" pitchFamily="2" charset="0"/>
              </a:rPr>
              <a:t>de interesse das clínicas (Gestão Hospitalar, Administração Hospitalar, Ciências Contábeis*, etc</a:t>
            </a:r>
            <a:r>
              <a:rPr lang="pt-BR" sz="2000" dirty="0" smtClean="0">
                <a:latin typeface="Libre Franklin" panose="00000500000000000000" pitchFamily="2" charset="0"/>
              </a:rPr>
              <a:t>.);</a:t>
            </a:r>
            <a:endParaRPr lang="pt-BR" sz="2000" dirty="0">
              <a:latin typeface="Libre Franklin" panose="00000500000000000000" pitchFamily="2" charset="0"/>
            </a:endParaRPr>
          </a:p>
          <a:p>
            <a:pPr algn="just"/>
            <a:r>
              <a:rPr lang="pt-BR" sz="2000" dirty="0" smtClean="0">
                <a:latin typeface="Libre Franklin" panose="00000500000000000000" pitchFamily="2" charset="0"/>
              </a:rPr>
              <a:t>- Concessão </a:t>
            </a:r>
            <a:r>
              <a:rPr lang="pt-BR" sz="2000" dirty="0">
                <a:latin typeface="Libre Franklin" panose="00000500000000000000" pitchFamily="2" charset="0"/>
              </a:rPr>
              <a:t>de auxílio para 1 semestre, com renovação a cada </a:t>
            </a:r>
            <a:r>
              <a:rPr lang="pt-BR" sz="2000" dirty="0" smtClean="0">
                <a:latin typeface="Libre Franklin" panose="00000500000000000000" pitchFamily="2" charset="0"/>
              </a:rPr>
              <a:t>semestre;</a:t>
            </a:r>
            <a:endParaRPr lang="pt-BR" sz="2000" dirty="0">
              <a:latin typeface="Libre Franklin" panose="00000500000000000000" pitchFamily="2" charset="0"/>
            </a:endParaRPr>
          </a:p>
          <a:p>
            <a:pPr algn="just"/>
            <a:r>
              <a:rPr lang="pt-BR" sz="2000" dirty="0">
                <a:latin typeface="Libre Franklin" panose="00000500000000000000" pitchFamily="2" charset="0"/>
              </a:rPr>
              <a:t>- Desconto do auxílio concedido em caso de reprovação (disciplina</a:t>
            </a:r>
            <a:r>
              <a:rPr lang="pt-BR" sz="2000" dirty="0" smtClean="0">
                <a:latin typeface="Libre Franklin" panose="00000500000000000000" pitchFamily="2" charset="0"/>
              </a:rPr>
              <a:t>);</a:t>
            </a:r>
            <a:endParaRPr lang="pt-BR" sz="2000" dirty="0">
              <a:latin typeface="Libre Franklin" panose="00000500000000000000" pitchFamily="2" charset="0"/>
            </a:endParaRPr>
          </a:p>
          <a:p>
            <a:pPr algn="just"/>
            <a:r>
              <a:rPr lang="pt-BR" sz="2000" dirty="0">
                <a:latin typeface="Libre Franklin" panose="00000500000000000000" pitchFamily="2" charset="0"/>
              </a:rPr>
              <a:t>- Aprovação administrativa prévia e registro em 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Libre Franklin" panose="00000500000000000000" pitchFamily="2" charset="0"/>
            </a:endParaRPr>
          </a:p>
          <a:p>
            <a:endParaRPr lang="pt-BR" sz="2000" dirty="0" smtClean="0">
              <a:latin typeface="Libre Franklin" panose="00000500000000000000" pitchFamily="2" charset="0"/>
            </a:endParaRPr>
          </a:p>
          <a:p>
            <a:endParaRPr lang="pt-BR" dirty="0" smtClean="0">
              <a:latin typeface="Libre Franklin" panose="00000500000000000000" pitchFamily="2" charset="0"/>
            </a:endParaRPr>
          </a:p>
          <a:p>
            <a:endParaRPr lang="pt-BR" dirty="0" smtClean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5309062" cy="4937616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TÍTZAXULO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885073" y="710795"/>
            <a:ext cx="674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Programa de leitura: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702" y="2021509"/>
            <a:ext cx="55912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Libre Franklin" panose="00000500000000000000" pitchFamily="2" charset="0"/>
              </a:rPr>
              <a:t>A Clínica proporciona um plano de leitura para seus colaboradores. </a:t>
            </a:r>
          </a:p>
          <a:p>
            <a:r>
              <a:rPr lang="pt-BR" sz="2000" dirty="0" smtClean="0">
                <a:latin typeface="Libre Franklin" panose="00000500000000000000" pitchFamily="2" charset="0"/>
              </a:rPr>
              <a:t>O colaborador que deseja adquirir um livro que possa auxiliá-lo em suas atividades dentro da instituição, pode adquirir o livro e receber 50% ou 100% de reembolso do valor da compra. </a:t>
            </a:r>
            <a:endParaRPr lang="pt-BR" dirty="0" smtClean="0">
              <a:latin typeface="Libre Franklin" panose="00000500000000000000" pitchFamily="2" charset="0"/>
            </a:endParaRPr>
          </a:p>
          <a:p>
            <a:endParaRPr lang="pt-BR" dirty="0" smtClean="0">
              <a:latin typeface="Libre Franklin" panose="00000500000000000000" pitchFamily="2" charset="0"/>
            </a:endParaRPr>
          </a:p>
          <a:p>
            <a:r>
              <a:rPr lang="pt-BR" sz="2000" dirty="0" smtClean="0">
                <a:latin typeface="Libre Franklin" panose="00000500000000000000" pitchFamily="2" charset="0"/>
              </a:rPr>
              <a:t>- Necessário envio de orçamento para superior imediato e aguardar autorização para compra.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02" y="2159266"/>
            <a:ext cx="2438398" cy="23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12111896" cy="680953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5309062" cy="4937616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TÍTZAXULO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17841" y="3242619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BENEFÍCIOS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044202" y="839948"/>
            <a:ext cx="674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Demais benefícios: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65175" y="2603226"/>
            <a:ext cx="84191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Libre Franklin" panose="00000500000000000000" pitchFamily="2" charset="0"/>
              </a:rPr>
              <a:t>O colaborador tem direito a um dia de folga no mês de seu aniversário;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Libre Franklin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Libre Franklin" panose="00000500000000000000" pitchFamily="2" charset="0"/>
              </a:rPr>
              <a:t>Presentes em datas especiais.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latin typeface="Libre Franklin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 smtClean="0">
              <a:latin typeface="Libre Franklin" panose="00000500000000000000" pitchFamily="2" charset="0"/>
            </a:endParaRPr>
          </a:p>
          <a:p>
            <a:pPr algn="just"/>
            <a:endParaRPr lang="pt-BR" sz="2000" dirty="0">
              <a:latin typeface="Libre Franklin" panose="00000500000000000000" pitchFamily="2" charset="0"/>
            </a:endParaRPr>
          </a:p>
          <a:p>
            <a:pPr algn="just"/>
            <a:endParaRPr lang="pt-BR" sz="2000" dirty="0">
              <a:latin typeface="Libre Franklin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Libre Franklin" panose="00000500000000000000" pitchFamily="2" charset="0"/>
            </a:endParaRPr>
          </a:p>
          <a:p>
            <a:endParaRPr lang="pt-BR" sz="2000" dirty="0" smtClean="0">
              <a:latin typeface="Libre Franklin" panose="00000500000000000000" pitchFamily="2" charset="0"/>
            </a:endParaRPr>
          </a:p>
          <a:p>
            <a:endParaRPr lang="pt-BR" dirty="0" smtClean="0">
              <a:latin typeface="Libre Franklin" panose="00000500000000000000" pitchFamily="2" charset="0"/>
            </a:endParaRPr>
          </a:p>
          <a:p>
            <a:endParaRPr lang="pt-BR" dirty="0" smtClean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501349" y="740360"/>
            <a:ext cx="8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ibre Franklin" panose="00000500000000000000" pitchFamily="2" charset="0"/>
              </a:rPr>
              <a:t>Uniformes, crachá de identificação: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6785" y="1695796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65176" y="1512916"/>
            <a:ext cx="9210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Libre Franklin" panose="00000500000000000000" pitchFamily="2" charset="0"/>
              </a:rPr>
              <a:t>O uniforme e o crachá produzem uma identificação rápida e precisa sobre os diversos profissionais e suas áreas de trabalho. Também traduzem organização e segurança, e demostram beleza e harmonia com o ambiente, causando uma impressão agradável aos nossos clientes. </a:t>
            </a:r>
            <a:endParaRPr lang="pt-BR" sz="1600" dirty="0">
              <a:latin typeface="Libre Franklin" panose="00000500000000000000" pitchFamily="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6211" y="2713245"/>
            <a:ext cx="91190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Apresentar-se para trabalhar sempre com seu uniforme completo,  limpo e bem passado;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faça uso de itens não padronizados pela clínica, como lenços, broches e acessórios para cabelo;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Sapatos devem estar limpos  e de cor neutra. Não é permitido o uso de calçados de tecido, calçados abertos (que mostrem os dedos ou o calcanhar), calçados barulhentos ou calçados com salto superior a 4cm de altura;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Usar  crachá durante todo o tempo em que permanecer na instituição;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Usar o crachá sempre na altura do peito, com foto visível.</a:t>
            </a:r>
          </a:p>
          <a:p>
            <a:endParaRPr lang="pt-BR" dirty="0">
              <a:latin typeface="Libre Franklin" panose="00000500000000000000" pitchFamily="2" charset="0"/>
            </a:endParaRPr>
          </a:p>
          <a:p>
            <a:r>
              <a:rPr lang="pt-BR" sz="1600" dirty="0" smtClean="0">
                <a:latin typeface="Libre Franklin" panose="00000500000000000000" pitchFamily="2" charset="0"/>
              </a:rPr>
              <a:t>Todos os itens de uniforme/crachá são de uso pessoal, e o colaborador é responsável por sua manutenção.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4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72166" y="769938"/>
            <a:ext cx="8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Aparência pessoal: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6785" y="1695796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65176" y="1512916"/>
            <a:ext cx="9210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Libre Franklin" panose="00000500000000000000" pitchFamily="2" charset="0"/>
              </a:rPr>
              <a:t>A impressão que causamos nos outros é formada também por uma série de cuidados que podem tornar nossa apresentação pessoal em um marketing positivo, transmitindo seriedade  e profissionalismo a quem nos procura. </a:t>
            </a:r>
            <a:endParaRPr lang="pt-BR" sz="1600" dirty="0">
              <a:latin typeface="Libre Franklin" panose="00000500000000000000" pitchFamily="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6211" y="2713245"/>
            <a:ext cx="911906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Mantenha os cabelos limpos e bem arrumados. Para mulheres é necessário manter cabelos presos;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Faça uso de maquiagem suave e com cores discretas;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Mantenha as unhas curtas, limpas e bem aparadas;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Ao pintar as unhas, escolha esmaltes de cores claras ou transparente; </a:t>
            </a:r>
          </a:p>
          <a:p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Cuide do seu hálito! Faça higiene bucal;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Os profissionais que não utilizam uniforme (provisória ou permanentemente) devem optar  por roupas mais sociais;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 smtClean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Dê preferência para perfumes suaves e em pouca quantidade.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3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72166" y="769938"/>
            <a:ext cx="8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Postura profissional: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6785" y="1695796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65176" y="1512916"/>
            <a:ext cx="9210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latin typeface="Libre Franklin" panose="00000500000000000000" pitchFamily="2" charset="0"/>
              </a:rPr>
              <a:t>A postura que você adota no seu dia a dia de trabalho, diante de clientes externos, colegas, subordinados e superiores, exerce um grande impacto sobre sua imagem e a da instituição.</a:t>
            </a:r>
          </a:p>
          <a:p>
            <a:pPr algn="just"/>
            <a:r>
              <a:rPr lang="pt-BR" sz="1600" dirty="0" smtClean="0">
                <a:latin typeface="Libre Franklin" panose="00000500000000000000" pitchFamily="2" charset="0"/>
              </a:rPr>
              <a:t>Seu comportamento e suas atitudes devem evidenciar sua identificação com os propósitos dessa instituição e mostrar a sua ética profissional e o respeito para com os outros.</a:t>
            </a:r>
            <a:endParaRPr lang="pt-BR" sz="1600" dirty="0">
              <a:latin typeface="Libre Franklin" panose="00000500000000000000" pitchFamily="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6211" y="2713245"/>
            <a:ext cx="9119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usar fones de ouvido;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Falar sempre com tom de voz moderado;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é permitido o uso de celular durante o trabalho, salvo colaboradores que necessitem do mesmo para trabalho;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Manter sempre sigilo absoluto das informações referentes aos pacientes;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ouvir música, cantar ou assobiar durante a jornada de trabalho;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praticar nenhum tipo de comércio dentro da instituição;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receber visitas pessoais durante sua jornada de trabalho (salvo em casos de emergência);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consumir alimentos e bebidas nos postos de trabalho;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Libre Franklin" panose="00000500000000000000" pitchFamily="2" charset="0"/>
              </a:rPr>
              <a:t>Não é permitido recebimento de correspondências particulares na Clínica.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7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72166" y="769938"/>
            <a:ext cx="8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Normas gerais: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6785" y="1695796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30980" y="1584841"/>
            <a:ext cx="90022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1600" dirty="0" smtClean="0">
                <a:latin typeface="Libre Franklin" panose="00000500000000000000" pitchFamily="2" charset="0"/>
              </a:rPr>
              <a:t>Exercer </a:t>
            </a:r>
            <a:r>
              <a:rPr lang="pt-BR" altLang="pt-BR" sz="1600" dirty="0">
                <a:latin typeface="Libre Franklin" panose="00000500000000000000" pitchFamily="2" charset="0"/>
              </a:rPr>
              <a:t>a profissão com zelo, dignidade em conformidade com os princípios éticos de sua profissão;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Libre Franklin" panose="00000500000000000000" pitchFamily="2" charset="0"/>
              </a:rPr>
              <a:t>Atuar sempre em defesa dos interesses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da Instituição e </a:t>
            </a:r>
            <a:r>
              <a:rPr lang="pt-BR" altLang="pt-BR" sz="1600" dirty="0">
                <a:latin typeface="Libre Franklin" panose="00000500000000000000" pitchFamily="2" charset="0"/>
              </a:rPr>
              <a:t>de seus pacientes, refletindo sua integridade pessoal e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profissional</a:t>
            </a:r>
            <a:r>
              <a:rPr lang="pt-BR" altLang="pt-BR" sz="1600" dirty="0">
                <a:latin typeface="Libre Franklin" panose="00000500000000000000" pitchFamily="2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Libre Franklin" panose="00000500000000000000" pitchFamily="2" charset="0"/>
              </a:rPr>
              <a:t>Manter condutas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socioambientais, </a:t>
            </a:r>
            <a:r>
              <a:rPr lang="pt-BR" altLang="pt-BR" sz="1600" dirty="0">
                <a:latin typeface="Libre Franklin" panose="00000500000000000000" pitchFamily="2" charset="0"/>
              </a:rPr>
              <a:t>minimizando desperdício, economizando energia e descartando o lixo em local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apropriado</a:t>
            </a:r>
            <a:r>
              <a:rPr lang="pt-BR" altLang="pt-BR" sz="1600" dirty="0">
                <a:latin typeface="Libre Franklin" panose="00000500000000000000" pitchFamily="2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Libre Franklin" panose="00000500000000000000" pitchFamily="2" charset="0"/>
              </a:rPr>
              <a:t>Atender aos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colegas, pacientes e médicos </a:t>
            </a:r>
            <a:r>
              <a:rPr lang="pt-BR" altLang="pt-BR" sz="1600" dirty="0">
                <a:latin typeface="Libre Franklin" panose="00000500000000000000" pitchFamily="2" charset="0"/>
              </a:rPr>
              <a:t>com hospitalidade e cortesia, oferecendo informações claras e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precisas; </a:t>
            </a:r>
            <a:endParaRPr lang="pt-BR" altLang="pt-BR" sz="1600" dirty="0">
              <a:latin typeface="Libre Franklin" panose="00000500000000000000" pitchFamily="2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Libre Franklin" panose="00000500000000000000" pitchFamily="2" charset="0"/>
              </a:rPr>
              <a:t>Colaborar com o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espírito </a:t>
            </a:r>
            <a:r>
              <a:rPr lang="pt-BR" altLang="pt-BR" sz="1600" dirty="0">
                <a:latin typeface="Libre Franklin" panose="00000500000000000000" pitchFamily="2" charset="0"/>
              </a:rPr>
              <a:t>de equipe, agindo com confiança e condutas compatíveis com os valores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da instituição;</a:t>
            </a:r>
            <a:endParaRPr lang="pt-BR" altLang="pt-BR" sz="1600" dirty="0">
              <a:latin typeface="Libre Franklin" panose="00000500000000000000" pitchFamily="2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Libre Franklin" panose="00000500000000000000" pitchFamily="2" charset="0"/>
              </a:rPr>
              <a:t>Manter com os diversos profissionais que fazem parte do quadro funcional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da instituição relação </a:t>
            </a:r>
            <a:r>
              <a:rPr lang="pt-BR" altLang="pt-BR" sz="1600" dirty="0">
                <a:latin typeface="Libre Franklin" panose="00000500000000000000" pitchFamily="2" charset="0"/>
              </a:rPr>
              <a:t>de cordialidade e respeito, evitando confrontos desnecessários e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comparações</a:t>
            </a:r>
            <a:r>
              <a:rPr lang="pt-BR" altLang="pt-BR" sz="1600" dirty="0">
                <a:latin typeface="Libre Franklin" panose="00000500000000000000" pitchFamily="2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Libre Franklin" panose="00000500000000000000" pitchFamily="2" charset="0"/>
              </a:rPr>
              <a:t>Quando </a:t>
            </a:r>
            <a:r>
              <a:rPr lang="pt-BR" altLang="pt-BR" sz="1600" dirty="0" smtClean="0">
                <a:latin typeface="Libre Franklin" panose="00000500000000000000" pitchFamily="2" charset="0"/>
              </a:rPr>
              <a:t>estiver </a:t>
            </a:r>
            <a:r>
              <a:rPr lang="pt-BR" altLang="pt-BR" sz="1600" dirty="0">
                <a:latin typeface="Libre Franklin" panose="00000500000000000000" pitchFamily="2" charset="0"/>
              </a:rPr>
              <a:t>no papel de líder, tenha em mente que os membros da sua equipe o tomarão como exemplo, portanto, sua conduta deve ser impecável.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9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8313"/>
            <a:ext cx="12198095" cy="6857999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8" y="329274"/>
            <a:ext cx="8402223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72166" y="769938"/>
            <a:ext cx="8334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Normas gerais: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6785" y="1695796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65175" y="1816335"/>
            <a:ext cx="911906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Utilização do refeitório;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Utilização equipamentos de informática;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dirty="0" smtClean="0">
              <a:latin typeface="Libre Franklin" panose="000005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latin typeface="Libre Franklin" panose="00000500000000000000" pitchFamily="2" charset="0"/>
              </a:rPr>
              <a:t>Utilização armário para guarda de pertences pessoais;</a:t>
            </a:r>
          </a:p>
          <a:p>
            <a:pPr>
              <a:spcBef>
                <a:spcPts val="600"/>
              </a:spcBef>
            </a:pPr>
            <a:endParaRPr lang="pt-BR" dirty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59" y="4002388"/>
            <a:ext cx="3678579" cy="22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72166" y="769938"/>
            <a:ext cx="833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Libre Franklin" panose="00000500000000000000" pitchFamily="2" charset="0"/>
              </a:rPr>
              <a:t>A comunicação na Clínica é composta pelos seguintes meios de comunicação:</a:t>
            </a:r>
            <a:endParaRPr lang="pt-BR" sz="2400" b="1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6785" y="1695796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96785" y="2720977"/>
            <a:ext cx="9119063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Libre Franklin" panose="00000500000000000000" pitchFamily="2" charset="0"/>
              </a:rPr>
              <a:t>Orientações dos gestores;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Libre Franklin" panose="00000500000000000000" pitchFamily="2" charset="0"/>
              </a:rPr>
              <a:t>Mural;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Libre Franklin" panose="00000500000000000000" pitchFamily="2" charset="0"/>
              </a:rPr>
              <a:t>E-mail;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Libre Franklin" panose="00000500000000000000" pitchFamily="2" charset="0"/>
              </a:rPr>
              <a:t>Grupo WhatsApp;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Libre Franklin" panose="00000500000000000000" pitchFamily="2" charset="0"/>
              </a:rPr>
              <a:t>Intranet (Usuário e senha);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sz="2000" dirty="0" smtClean="0">
                <a:latin typeface="Libre Franklin" panose="00000500000000000000" pitchFamily="2" charset="0"/>
              </a:rPr>
              <a:t>E-mail ouvidoria interna.</a:t>
            </a:r>
            <a:endParaRPr lang="pt-BR" altLang="pt-BR" sz="2000" dirty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3" name="Picture 5" descr="Resultado de imagem para COMUNICAÃÃ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87" y="2712424"/>
            <a:ext cx="42116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5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" y="0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72166" y="3002131"/>
            <a:ext cx="8334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Libre Franklin" panose="00000500000000000000" pitchFamily="2" charset="0"/>
              </a:rPr>
              <a:t>Qualquer alteração de seus dados cadastrais como por exemplo: Estado Civil, endereço, contato </a:t>
            </a:r>
            <a:r>
              <a:rPr lang="pt-BR" altLang="pt-BR" sz="2000" dirty="0" err="1" smtClean="0">
                <a:latin typeface="Libre Franklin" panose="00000500000000000000" pitchFamily="2" charset="0"/>
              </a:rPr>
              <a:t>etc</a:t>
            </a:r>
            <a:r>
              <a:rPr lang="pt-BR" altLang="pt-BR" sz="2000" dirty="0" smtClean="0">
                <a:latin typeface="Libre Franklin" panose="00000500000000000000" pitchFamily="2" charset="0"/>
              </a:rPr>
              <a:t>, </a:t>
            </a:r>
            <a:r>
              <a:rPr lang="pt-BR" altLang="pt-BR" sz="2000" dirty="0">
                <a:latin typeface="Libre Franklin" panose="00000500000000000000" pitchFamily="2" charset="0"/>
              </a:rPr>
              <a:t>deve ser comunicada ao RH para atualização do cadastro do </a:t>
            </a:r>
            <a:r>
              <a:rPr lang="pt-BR" altLang="pt-BR" sz="2000" dirty="0" smtClean="0">
                <a:latin typeface="Libre Franklin" panose="00000500000000000000" pitchFamily="2" charset="0"/>
              </a:rPr>
              <a:t>colaborador.</a:t>
            </a:r>
            <a:endParaRPr lang="pt-BR" altLang="pt-BR" sz="2000" dirty="0">
              <a:latin typeface="Libre Franklin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72166" y="3291801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" y="-47130"/>
            <a:ext cx="12191996" cy="685457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7443" y="2362136"/>
            <a:ext cx="82374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000" dirty="0" smtClean="0">
                <a:latin typeface="Libre Franklin" panose="00000500000000000000" pitchFamily="2" charset="0"/>
              </a:rPr>
              <a:t>O Manual Padrão de Excelência em Servir  </a:t>
            </a:r>
            <a:r>
              <a:rPr lang="pt-BR" altLang="pt-BR" sz="2000" dirty="0">
                <a:latin typeface="Libre Franklin" panose="00000500000000000000" pitchFamily="2" charset="0"/>
              </a:rPr>
              <a:t>é entregue no ato da contratação e encontra-se disponível para leitura em nossa intranet.</a:t>
            </a:r>
          </a:p>
          <a:p>
            <a:endParaRPr lang="pt-BR" dirty="0"/>
          </a:p>
        </p:txBody>
      </p:sp>
      <p:pic>
        <p:nvPicPr>
          <p:cNvPr id="17" name="Picture 9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70" y="3124706"/>
            <a:ext cx="292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7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6" name="AutoShape 2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Positivo e Negativo - Product/Service - 6 Photos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8" descr="Lena: Positivo X Negativ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12" descr="Lena: Positivo X Negativ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 rot="222735">
            <a:off x="4573946" y="3242619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BENEFCIOS</a:t>
            </a:r>
            <a:endParaRPr lang="pt-BR" altLang="pt-BR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6785" y="1695796"/>
            <a:ext cx="847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65175" y="1187965"/>
            <a:ext cx="9484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“</a:t>
            </a:r>
            <a:r>
              <a:rPr lang="pt-BR" alt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A 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partir de agora você é um elo importante de uma organização com mais de </a:t>
            </a:r>
            <a:r>
              <a:rPr lang="pt-BR" alt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25 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anos de história na missão incessante </a:t>
            </a:r>
            <a:r>
              <a:rPr lang="pt-BR" alt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por SALVAR </a:t>
            </a: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VIDAS.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ibre Franklin" panose="00000500000000000000" pitchFamily="2" charset="0"/>
              </a:rPr>
              <a:t>Em todas as áreas de atuação, lembre-se todos os dias que estamos juntos nessa importante jornada.”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94807" y="3509963"/>
            <a:ext cx="650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Libre Franklin" panose="00000500000000000000" pitchFamily="2" charset="0"/>
              </a:rPr>
              <a:t>A Clínica Adventista te deseja boas vindas!!</a:t>
            </a:r>
            <a:endParaRPr lang="pt-BR" sz="2000" b="1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731" y="490450"/>
            <a:ext cx="9463832" cy="58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429"/>
            <a:ext cx="12191996" cy="685457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73165" y="2304737"/>
            <a:ext cx="4234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 </a:t>
            </a:r>
            <a:endParaRPr lang="pt-BR" dirty="0">
              <a:latin typeface="Libre Franklin" panose="00000500000000000000" pitchFamily="2" charset="0"/>
            </a:endParaRPr>
          </a:p>
          <a:p>
            <a:endParaRPr lang="pt-BR" dirty="0" smtClean="0">
              <a:solidFill>
                <a:srgbClr val="FF0000"/>
              </a:solidFill>
              <a:latin typeface="Libre Franklin" panose="00000500000000000000" pitchFamily="2" charset="0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737361" y="343192"/>
            <a:ext cx="7298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latin typeface="Libre Franklin" panose="00000500000000000000" pitchFamily="2" charset="0"/>
              </a:rPr>
              <a:t>DIVISÃO SUL AMERICANA</a:t>
            </a:r>
            <a:endParaRPr lang="pt-BR" sz="2700" dirty="0">
              <a:latin typeface="Libre Franklin" panose="00000500000000000000" pitchFamily="2" charset="0"/>
            </a:endParaRPr>
          </a:p>
        </p:txBody>
      </p:sp>
      <p:pic>
        <p:nvPicPr>
          <p:cNvPr id="11" name="Picture 2" descr="Divisõ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85" y="1206175"/>
            <a:ext cx="7262070" cy="52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07076" y="6475615"/>
            <a:ext cx="2036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Libre Franklin" panose="00000500000000000000" pitchFamily="2" charset="0"/>
              </a:rPr>
              <a:t>adventistas.org</a:t>
            </a:r>
            <a:endParaRPr lang="pt-BR" sz="1400" dirty="0">
              <a:latin typeface="Libre Franklin" panose="00000500000000000000" pitchFamily="2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83" y="3953220"/>
            <a:ext cx="477593" cy="4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13"/>
            <a:ext cx="12191996" cy="68545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1476" y="740380"/>
            <a:ext cx="8237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latin typeface="Libre Franklin" panose="00000500000000000000" pitchFamily="2" charset="0"/>
              </a:rPr>
              <a:t>NOSSOS VALORES</a:t>
            </a:r>
            <a:endParaRPr lang="pt-BR" sz="2700" b="1" dirty="0">
              <a:latin typeface="Libre Franklin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88719" y="2402378"/>
            <a:ext cx="8836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dirty="0" smtClean="0">
                <a:latin typeface="Libre Franklin" panose="00000500000000000000" pitchFamily="2" charset="0"/>
              </a:rPr>
              <a:t>O </a:t>
            </a:r>
            <a:r>
              <a:rPr lang="pt-BR" sz="2500" b="1" dirty="0" smtClean="0">
                <a:latin typeface="Libre Franklin" panose="00000500000000000000" pitchFamily="2" charset="0"/>
              </a:rPr>
              <a:t>amor a Deus e ao próximo </a:t>
            </a:r>
            <a:r>
              <a:rPr lang="pt-BR" sz="2500" dirty="0" smtClean="0">
                <a:latin typeface="Libre Franklin" panose="00000500000000000000" pitchFamily="2" charset="0"/>
              </a:rPr>
              <a:t>tendo o paciente como centro das atenções, o respeito aos princípios bíblicos, a ética profissional em todas as suas esferas e a qualidade na prestação de serviços.</a:t>
            </a:r>
            <a:endParaRPr lang="pt-BR" sz="25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713"/>
            <a:ext cx="12191996" cy="68545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472082" cy="2387600"/>
          </a:xfrm>
        </p:spPr>
        <p:txBody>
          <a:bodyPr/>
          <a:lstStyle/>
          <a:p>
            <a:r>
              <a:rPr lang="pt-BR" sz="5000" dirty="0" smtClean="0">
                <a:solidFill>
                  <a:schemeClr val="bg1"/>
                </a:solidFill>
                <a:latin typeface="Libre Franklin Black" panose="00000A00000000000000" pitchFamily="2" charset="0"/>
              </a:rPr>
              <a:t>TÍTULO</a:t>
            </a:r>
            <a:endParaRPr lang="pt-BR" sz="5000" dirty="0">
              <a:solidFill>
                <a:schemeClr val="bg1"/>
              </a:solidFill>
              <a:latin typeface="Libre Franklin Black" panose="00000A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82292" y="768612"/>
            <a:ext cx="33832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latin typeface="Libre Franklin" panose="00000500000000000000" pitchFamily="2" charset="0"/>
              </a:rPr>
              <a:t>MISSÃO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47651" y="1888357"/>
            <a:ext cx="8811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latin typeface="Libre Franklin" panose="00000500000000000000" pitchFamily="2" charset="0"/>
              </a:rPr>
              <a:t>Promover a saúde física, mental e espiritual, seguindo o exemplo do Senhor Jesus, o Médico dos médicos.</a:t>
            </a:r>
            <a:endParaRPr lang="pt-BR" sz="2500" dirty="0">
              <a:latin typeface="Libre Franklin" panose="00000500000000000000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71506" y="2992582"/>
            <a:ext cx="143810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latin typeface="Libre Franklin" panose="00000500000000000000" pitchFamily="2" charset="0"/>
            </a:endParaRPr>
          </a:p>
          <a:p>
            <a:pPr algn="ctr"/>
            <a:r>
              <a:rPr lang="pt-BR" sz="2700" b="1" dirty="0" smtClean="0">
                <a:latin typeface="Libre Franklin" panose="00000500000000000000" pitchFamily="2" charset="0"/>
              </a:rPr>
              <a:t>VISÃO</a:t>
            </a:r>
            <a:endParaRPr lang="pt-BR" sz="2700" b="1" dirty="0">
              <a:latin typeface="Libre Franklin" panose="00000500000000000000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2343" y="4167460"/>
            <a:ext cx="8562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 smtClean="0">
              <a:latin typeface="Libre Franklin" panose="00000500000000000000" pitchFamily="2" charset="0"/>
            </a:endParaRPr>
          </a:p>
          <a:p>
            <a:pPr algn="ctr"/>
            <a:r>
              <a:rPr lang="pt-BR" sz="2500" dirty="0" smtClean="0">
                <a:latin typeface="Libre Franklin" panose="00000500000000000000" pitchFamily="2" charset="0"/>
              </a:rPr>
              <a:t>Ser uma rede de excelência na prevenção e cura, promovendo a saúde integral</a:t>
            </a:r>
            <a:r>
              <a:rPr lang="pt-BR" sz="2500" dirty="0" smtClean="0"/>
              <a:t>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3906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"/>
            <a:ext cx="12191996" cy="68545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23207" y="744654"/>
            <a:ext cx="86202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Libre Franklin" panose="00000500000000000000" pitchFamily="2" charset="0"/>
              </a:rPr>
              <a:t> </a:t>
            </a:r>
            <a:r>
              <a:rPr lang="pt-BR" sz="2500" b="1" dirty="0" smtClean="0">
                <a:latin typeface="Libre Franklin" panose="00000500000000000000" pitchFamily="2" charset="0"/>
              </a:rPr>
              <a:t>CLÍNICA ADVENTISTA DE CURITIBA  – UNIDADE 01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3079" y="1283263"/>
            <a:ext cx="8811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Libre Franklin" panose="00000500000000000000" pitchFamily="2" charset="0"/>
              </a:rPr>
              <a:t>Rua Alameda Júlia da Costa, 1447 – Bigorrilho – Curitiba/PR</a:t>
            </a:r>
            <a:endParaRPr lang="pt-BR" sz="2200" dirty="0">
              <a:latin typeface="Libre Franklin" panose="00000500000000000000" pitchFamily="2" charset="0"/>
            </a:endParaRPr>
          </a:p>
        </p:txBody>
      </p:sp>
      <p:pic>
        <p:nvPicPr>
          <p:cNvPr id="1026" name="Picture 2" descr="Clínica Adventista de Curitiba completa 25 anos de existência | Clínica  Adventista de Curiti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3" y="2221982"/>
            <a:ext cx="5205744" cy="34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843846" y="2116821"/>
            <a:ext cx="46052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Libre Franklin" panose="00000500000000000000" pitchFamily="2" charset="0"/>
              </a:rPr>
              <a:t>Instituição Adventista Sul Brasileira de Saúde</a:t>
            </a:r>
          </a:p>
          <a:p>
            <a:r>
              <a:rPr lang="pt-BR" dirty="0" smtClean="0">
                <a:latin typeface="Libre Franklin" panose="00000500000000000000" pitchFamily="2" charset="0"/>
              </a:rPr>
              <a:t>CNPJ</a:t>
            </a:r>
            <a:r>
              <a:rPr lang="pt-BR" dirty="0">
                <a:latin typeface="Libre Franklin" panose="00000500000000000000" pitchFamily="2" charset="0"/>
              </a:rPr>
              <a:t>: </a:t>
            </a:r>
            <a:r>
              <a:rPr lang="pt-BR" dirty="0" smtClean="0">
                <a:latin typeface="Libre Franklin" panose="00000500000000000000" pitchFamily="2" charset="0"/>
              </a:rPr>
              <a:t>15.116.763/0004-12</a:t>
            </a:r>
          </a:p>
          <a:p>
            <a:endParaRPr lang="pt-BR" dirty="0">
              <a:latin typeface="Libre Franklin" panose="00000500000000000000" pitchFamily="2" charset="0"/>
            </a:endParaRPr>
          </a:p>
          <a:p>
            <a:r>
              <a:rPr lang="pt-BR" dirty="0">
                <a:latin typeface="Libre Franklin" panose="00000500000000000000" pitchFamily="2" charset="0"/>
              </a:rPr>
              <a:t>Data de fundação: 24/08/1994</a:t>
            </a:r>
          </a:p>
          <a:p>
            <a:endParaRPr lang="pt-BR" dirty="0">
              <a:latin typeface="Libre Franklin" panose="00000500000000000000" pitchFamily="2" charset="0"/>
            </a:endParaRPr>
          </a:p>
          <a:p>
            <a:r>
              <a:rPr lang="pt-BR" b="1" dirty="0">
                <a:latin typeface="Libre Franklin" panose="00000500000000000000" pitchFamily="2" charset="0"/>
              </a:rPr>
              <a:t>Horário de funcionamento: </a:t>
            </a:r>
          </a:p>
          <a:p>
            <a:r>
              <a:rPr lang="pt-BR" dirty="0">
                <a:latin typeface="Libre Franklin" panose="00000500000000000000" pitchFamily="2" charset="0"/>
              </a:rPr>
              <a:t>Segunda a Quinta: 7h15 – </a:t>
            </a:r>
            <a:r>
              <a:rPr lang="pt-BR" dirty="0" smtClean="0">
                <a:latin typeface="Libre Franklin" panose="00000500000000000000" pitchFamily="2" charset="0"/>
              </a:rPr>
              <a:t>19h30</a:t>
            </a:r>
            <a:endParaRPr lang="pt-BR" dirty="0">
              <a:latin typeface="Libre Franklin" panose="00000500000000000000" pitchFamily="2" charset="0"/>
            </a:endParaRPr>
          </a:p>
          <a:p>
            <a:r>
              <a:rPr lang="pt-BR" dirty="0">
                <a:latin typeface="Libre Franklin" panose="00000500000000000000" pitchFamily="2" charset="0"/>
              </a:rPr>
              <a:t>Sexta: 7h15 – 16h</a:t>
            </a:r>
          </a:p>
          <a:p>
            <a:endParaRPr lang="pt-BR" dirty="0">
              <a:latin typeface="Libre Franklin" panose="00000500000000000000" pitchFamily="2" charset="0"/>
            </a:endParaRPr>
          </a:p>
          <a:p>
            <a:r>
              <a:rPr lang="pt-BR" dirty="0">
                <a:latin typeface="Libre Franklin" panose="00000500000000000000" pitchFamily="2" charset="0"/>
              </a:rPr>
              <a:t>- Atendimento de mais de 24 </a:t>
            </a:r>
            <a:r>
              <a:rPr lang="pt-BR" dirty="0" smtClean="0">
                <a:latin typeface="Libre Franklin" panose="00000500000000000000" pitchFamily="2" charset="0"/>
              </a:rPr>
              <a:t>convênios</a:t>
            </a:r>
            <a:r>
              <a:rPr lang="pt-BR" dirty="0">
                <a:latin typeface="Libre Franklin" panose="00000500000000000000" pitchFamily="2" charset="0"/>
              </a:rPr>
              <a:t>;</a:t>
            </a:r>
          </a:p>
          <a:p>
            <a:r>
              <a:rPr lang="pt-BR" dirty="0" smtClean="0">
                <a:latin typeface="Libre Franklin" panose="00000500000000000000" pitchFamily="2" charset="0"/>
              </a:rPr>
              <a:t>- Nossas </a:t>
            </a:r>
            <a:r>
              <a:rPr lang="pt-BR" dirty="0">
                <a:latin typeface="Libre Franklin" panose="00000500000000000000" pitchFamily="2" charset="0"/>
              </a:rPr>
              <a:t>unidades atendem </a:t>
            </a:r>
            <a:r>
              <a:rPr lang="pt-BR" dirty="0" smtClean="0">
                <a:latin typeface="Libre Franklin" panose="00000500000000000000" pitchFamily="2" charset="0"/>
              </a:rPr>
              <a:t>mais </a:t>
            </a:r>
            <a:r>
              <a:rPr lang="pt-BR" dirty="0">
                <a:latin typeface="Libre Franklin" panose="00000500000000000000" pitchFamily="2" charset="0"/>
              </a:rPr>
              <a:t>de </a:t>
            </a:r>
            <a:r>
              <a:rPr lang="pt-BR" dirty="0" smtClean="0">
                <a:latin typeface="Libre Franklin" panose="00000500000000000000" pitchFamily="2" charset="0"/>
              </a:rPr>
              <a:t>  30 </a:t>
            </a:r>
            <a:r>
              <a:rPr lang="pt-BR" dirty="0">
                <a:latin typeface="Libre Franklin" panose="00000500000000000000" pitchFamily="2" charset="0"/>
              </a:rPr>
              <a:t>especialidades </a:t>
            </a:r>
            <a:r>
              <a:rPr lang="pt-BR" dirty="0" smtClean="0">
                <a:latin typeface="Libre Franklin" panose="00000500000000000000" pitchFamily="2" charset="0"/>
              </a:rPr>
              <a:t>médicas;</a:t>
            </a:r>
            <a:endParaRPr lang="pt-BR" dirty="0">
              <a:latin typeface="Libre Franklin" panose="00000500000000000000" pitchFamily="2" charset="0"/>
            </a:endParaRPr>
          </a:p>
          <a:p>
            <a:r>
              <a:rPr lang="pt-BR" dirty="0" smtClean="0">
                <a:latin typeface="Libre Franklin" panose="00000500000000000000" pitchFamily="2" charset="0"/>
              </a:rPr>
              <a:t>- Mais de 65 profissionais no corpo clínico;</a:t>
            </a:r>
          </a:p>
          <a:p>
            <a:pPr algn="just"/>
            <a:endParaRPr lang="pt-BR" sz="1600" dirty="0">
              <a:latin typeface="Libre Franklin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Libre Franklin" panose="00000500000000000000" pitchFamily="2" charset="0"/>
            </a:endParaRPr>
          </a:p>
          <a:p>
            <a:pPr marL="342900" indent="-342900">
              <a:buFontTx/>
              <a:buChar char="-"/>
            </a:pPr>
            <a:endParaRPr lang="pt-BR" sz="2000" dirty="0" smtClean="0">
              <a:latin typeface="Libre Franklin" panose="00000500000000000000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16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2289</Words>
  <Application>Microsoft Office PowerPoint</Application>
  <PresentationFormat>Widescreen</PresentationFormat>
  <Paragraphs>299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Libre Franklin</vt:lpstr>
      <vt:lpstr>Libre Franklin Black</vt:lpstr>
      <vt:lpstr>Tahoma</vt:lpstr>
      <vt:lpstr>Wingdings</vt:lpstr>
      <vt:lpstr>Tema do Office</vt:lpstr>
      <vt:lpstr>BEM-VINDO!</vt:lpstr>
      <vt:lpstr>PROGRAMA DE INTEGRAÇÃO DO COLABORADOR </vt:lpstr>
      <vt:lpstr>CLÍNICA ADVENTISTA DE CURITIBA E PORTO ALEGRE</vt:lpstr>
      <vt:lpstr>Apresentação do PowerPoint</vt:lpstr>
      <vt:lpstr>Apresentação do PowerPoint</vt:lpstr>
      <vt:lpstr>Apresentação do PowerPoint</vt:lpstr>
      <vt:lpstr>TÍTULO</vt:lpstr>
      <vt:lpstr>TÍTULO</vt:lpstr>
      <vt:lpstr>Apresentação do PowerPoint</vt:lpstr>
      <vt:lpstr>Apresentação do PowerPoint</vt:lpstr>
      <vt:lpstr>Apresentação do PowerPoint</vt:lpstr>
      <vt:lpstr>Apresentação do PowerPoint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TÍTZAXULO</vt:lpstr>
      <vt:lpstr>TÍTZAXULO</vt:lpstr>
      <vt:lpstr>TÍTZAXULO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Comunicação CLAC</dc:creator>
  <cp:lastModifiedBy>Recursos Humanos CLAC</cp:lastModifiedBy>
  <cp:revision>72</cp:revision>
  <dcterms:created xsi:type="dcterms:W3CDTF">2017-10-04T17:15:19Z</dcterms:created>
  <dcterms:modified xsi:type="dcterms:W3CDTF">2020-10-07T16:12:38Z</dcterms:modified>
</cp:coreProperties>
</file>