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73" r:id="rId2"/>
    <p:sldId id="266" r:id="rId3"/>
    <p:sldId id="268" r:id="rId4"/>
    <p:sldId id="269" r:id="rId5"/>
    <p:sldId id="265" r:id="rId6"/>
    <p:sldId id="270" r:id="rId7"/>
    <p:sldId id="271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10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37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90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86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660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92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54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44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18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850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20B9F15-97F6-45A8-9698-E038FBBDAC6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201BDD9-B24A-4A9E-9507-47351A84F2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92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3786611-2BB6-47B0-8260-5FE6DE8BD521}"/>
              </a:ext>
            </a:extLst>
          </p:cNvPr>
          <p:cNvSpPr txBox="1">
            <a:spLocks/>
          </p:cNvSpPr>
          <p:nvPr/>
        </p:nvSpPr>
        <p:spPr>
          <a:xfrm>
            <a:off x="6609" y="2037122"/>
            <a:ext cx="7323034" cy="3352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6000" b="1" dirty="0">
                <a:solidFill>
                  <a:schemeClr val="tx1"/>
                </a:solidFill>
                <a:latin typeface="Libre Franklin" panose="00000500000000000000" pitchFamily="2" charset="0"/>
              </a:rPr>
              <a:t>QUALIDADE</a:t>
            </a:r>
          </a:p>
          <a:p>
            <a:pPr algn="ctr"/>
            <a:br>
              <a:rPr lang="pt-BR" sz="6000" b="1" dirty="0">
                <a:solidFill>
                  <a:schemeClr val="tx1"/>
                </a:solidFill>
                <a:latin typeface="Libre Franklin" panose="00000500000000000000" pitchFamily="2" charset="0"/>
              </a:rPr>
            </a:br>
            <a:endParaRPr lang="pt-BR" sz="6000" dirty="0">
              <a:solidFill>
                <a:schemeClr val="tx1"/>
              </a:solidFill>
              <a:latin typeface="Libre Franklin" panose="00000500000000000000" pitchFamily="2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F51B066-B4B8-4617-AE0E-142532CD29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738" y="1988713"/>
            <a:ext cx="3374993" cy="332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28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1DC8B053-6D5B-47DD-AF73-AB1A63083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51913" cy="1325563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Libre Franklin" panose="00000500000000000000" pitchFamily="2" charset="0"/>
              </a:rPr>
              <a:t>POLÍTICA DA QUALIDADE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3FD11DDB-8D92-43DD-90BF-3C088C9632EF}"/>
              </a:ext>
            </a:extLst>
          </p:cNvPr>
          <p:cNvSpPr txBox="1">
            <a:spLocks/>
          </p:cNvSpPr>
          <p:nvPr/>
        </p:nvSpPr>
        <p:spPr>
          <a:xfrm>
            <a:off x="838202" y="1344345"/>
            <a:ext cx="9649856" cy="37661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200" dirty="0">
                <a:latin typeface="Libre Franklin" panose="00000500000000000000" pitchFamily="2" charset="0"/>
              </a:rPr>
              <a:t> Tratar os pacientes com respeito, empatia, dignidade e integridade ao prestar serviços de excelência na prevenção e cuidado à saúde, com base nos princípios firmados na missão, visão, valores e propósito da organização;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200" dirty="0">
                <a:latin typeface="Libre Franklin" panose="00000500000000000000" pitchFamily="2" charset="0"/>
              </a:rPr>
              <a:t> Promover alta qualidade no atendimento; gerar busca constante pela excelência; manter o foco na expectativa, experiência e satisfação do cliente;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200" dirty="0">
                <a:latin typeface="Libre Franklin" panose="00000500000000000000" pitchFamily="2" charset="0"/>
              </a:rPr>
              <a:t> Implementar ações de aprimoramento, confiabilidade, simplificação, eficiência e eficácia dos processos; garantir melhoria contínua do sistema de gestão da qualidade, comprometer todas as áreas com um elevado padrão da qualidade;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200" dirty="0">
                <a:latin typeface="Libre Franklin" panose="00000500000000000000" pitchFamily="2" charset="0"/>
              </a:rPr>
              <a:t> Desenvolver as competências dos colaboradores e lideranças, incentivar aprendizagem, treinamento e qualificação profissional permanente; construir um ambiente de reconhecimento, inovação e trabalho em equipe; monitorar e avaliar desempenho;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200" dirty="0">
                <a:latin typeface="Libre Franklin" panose="00000500000000000000" pitchFamily="2" charset="0"/>
              </a:rPr>
              <a:t> Estabelecer as melhores práticas de cooperação e integração com operadoras de planos de saúde, clientes internos e externos, prestadores de serviços e fornecedores, fundamentadas nos princípios da qualidade, ética, transparência e credibilidade;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200" dirty="0">
                <a:latin typeface="Libre Franklin" panose="00000500000000000000" pitchFamily="2" charset="0"/>
              </a:rPr>
              <a:t> Avaliar riscos e oportunidades; assegurar o cumprimento de objetivos e metas direcionadas por planejamento, execução de ações necessárias, análise crítica de resultados e tomada de decisões estratégicas, visando sustentabilidade.</a:t>
            </a:r>
          </a:p>
        </p:txBody>
      </p:sp>
    </p:spTree>
    <p:extLst>
      <p:ext uri="{BB962C8B-B14F-4D97-AF65-F5344CB8AC3E}">
        <p14:creationId xmlns:p14="http://schemas.microsoft.com/office/powerpoint/2010/main" val="331515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D39255E4-1EC5-4E72-A8C4-3A4AE018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541" y="365125"/>
            <a:ext cx="8951913" cy="1325563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Libre Franklin" panose="00000500000000000000" pitchFamily="2" charset="0"/>
              </a:rPr>
              <a:t>PROGRAMAS DE QUALIDADE – 5S´S</a:t>
            </a:r>
            <a:endParaRPr lang="pt-BR" sz="4000" b="1" dirty="0">
              <a:solidFill>
                <a:srgbClr val="2A547F"/>
              </a:solidFill>
              <a:latin typeface="Libre Franklin" panose="00000500000000000000" pitchFamily="2" charset="0"/>
            </a:endParaRP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ED615FA0-ED7F-4CC9-B73C-6F5AAFDF225D}"/>
              </a:ext>
            </a:extLst>
          </p:cNvPr>
          <p:cNvSpPr txBox="1">
            <a:spLocks/>
          </p:cNvSpPr>
          <p:nvPr/>
        </p:nvSpPr>
        <p:spPr>
          <a:xfrm>
            <a:off x="592541" y="1332358"/>
            <a:ext cx="7869316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5S´s é um programa de gestão de qualidade empresarial que visa aperfeiçoar aspectos como organização, utilização, padronização, limpeza e disciplina;</a:t>
            </a:r>
          </a:p>
          <a:p>
            <a:pPr marL="0" lvl="1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b="1" dirty="0">
                <a:latin typeface="Libre Franklin" panose="00000500000000000000" pitchFamily="2" charset="0"/>
              </a:rPr>
              <a:t>Os 5 Sensos:</a:t>
            </a:r>
          </a:p>
          <a:p>
            <a:pPr marL="1104900" lvl="1" indent="-110490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São cinco palavras japonesas que começam com a letra “S”:</a:t>
            </a:r>
          </a:p>
          <a:p>
            <a:pPr marL="0" lvl="1" indent="3175" algn="just">
              <a:lnSpc>
                <a:spcPct val="150000"/>
              </a:lnSpc>
              <a:buClr>
                <a:srgbClr val="FF0000"/>
              </a:buClr>
              <a:buSzPct val="73000"/>
            </a:pPr>
            <a:r>
              <a:rPr lang="pt-BR" sz="1600" b="1" dirty="0">
                <a:solidFill>
                  <a:srgbClr val="01AFE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re Franklin" panose="00000500000000000000" pitchFamily="2" charset="0"/>
              </a:rPr>
              <a:t>1. SEIRI          UTILIZAÇÃO</a:t>
            </a:r>
            <a:r>
              <a:rPr lang="pt-BR" sz="1600" dirty="0">
                <a:solidFill>
                  <a:srgbClr val="01AFE9"/>
                </a:solidFill>
                <a:latin typeface="Libre Franklin" panose="00000500000000000000" pitchFamily="2" charset="0"/>
              </a:rPr>
              <a:t>: </a:t>
            </a:r>
            <a:r>
              <a:rPr lang="pt-BR" sz="1600" dirty="0">
                <a:latin typeface="Libre Franklin" panose="00000500000000000000" pitchFamily="2" charset="0"/>
              </a:rPr>
              <a:t>eliminar do ambiente de trabalho o que seja inútil;   </a:t>
            </a:r>
          </a:p>
          <a:p>
            <a:pPr marL="0" lvl="1" indent="3175" algn="just">
              <a:lnSpc>
                <a:spcPct val="150000"/>
              </a:lnSpc>
              <a:buClr>
                <a:srgbClr val="FF0000"/>
              </a:buClr>
              <a:buSzPct val="73000"/>
            </a:pPr>
            <a:r>
              <a:rPr lang="pt-BR" sz="1600" b="1" dirty="0">
                <a:solidFill>
                  <a:srgbClr val="FAB0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re Franklin" panose="00000500000000000000" pitchFamily="2" charset="0"/>
              </a:rPr>
              <a:t>2. SEITON        ORGANIZAÇÃO</a:t>
            </a:r>
            <a:r>
              <a:rPr lang="pt-BR" sz="1600" dirty="0">
                <a:solidFill>
                  <a:srgbClr val="FAB062"/>
                </a:solidFill>
                <a:latin typeface="Libre Franklin" panose="00000500000000000000" pitchFamily="2" charset="0"/>
              </a:rPr>
              <a:t>: </a:t>
            </a:r>
            <a:r>
              <a:rPr lang="pt-BR" sz="1600" dirty="0">
                <a:latin typeface="Libre Franklin" panose="00000500000000000000" pitchFamily="2" charset="0"/>
              </a:rPr>
              <a:t>organizar o espaço de trabalho de forma eficaz;</a:t>
            </a:r>
          </a:p>
          <a:p>
            <a:pPr marL="0" lvl="1" indent="3175" algn="just">
              <a:lnSpc>
                <a:spcPct val="150000"/>
              </a:lnSpc>
              <a:buClr>
                <a:srgbClr val="FF0000"/>
              </a:buClr>
              <a:buSzPct val="73000"/>
            </a:pPr>
            <a:r>
              <a:rPr lang="pt-BR" sz="1600" b="1" dirty="0">
                <a:solidFill>
                  <a:srgbClr val="EF4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re Franklin" panose="00000500000000000000" pitchFamily="2" charset="0"/>
              </a:rPr>
              <a:t>3. SEISO        LIMPEZA</a:t>
            </a:r>
            <a:r>
              <a:rPr lang="pt-BR" sz="1600" dirty="0">
                <a:solidFill>
                  <a:srgbClr val="EF4D5C"/>
                </a:solidFill>
                <a:latin typeface="Libre Franklin" panose="00000500000000000000" pitchFamily="2" charset="0"/>
              </a:rPr>
              <a:t>: </a:t>
            </a:r>
            <a:r>
              <a:rPr lang="pt-BR" sz="1600" dirty="0">
                <a:latin typeface="Libre Franklin" panose="00000500000000000000" pitchFamily="2" charset="0"/>
              </a:rPr>
              <a:t>melhorar o nível de limpeza;</a:t>
            </a:r>
          </a:p>
          <a:p>
            <a:pPr marL="0" lvl="1" indent="3175" algn="just">
              <a:lnSpc>
                <a:spcPct val="150000"/>
              </a:lnSpc>
              <a:buClr>
                <a:srgbClr val="FF0000"/>
              </a:buClr>
              <a:buSzPct val="73000"/>
            </a:pPr>
            <a:r>
              <a:rPr lang="pt-BR" sz="1600" b="1" dirty="0">
                <a:solidFill>
                  <a:srgbClr val="2A54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re Franklin" panose="00000500000000000000" pitchFamily="2" charset="0"/>
              </a:rPr>
              <a:t>4. SEIKETSU        PADRONIZAÇÃO</a:t>
            </a:r>
            <a:r>
              <a:rPr lang="pt-BR" sz="1600" dirty="0">
                <a:solidFill>
                  <a:srgbClr val="2A547F"/>
                </a:solidFill>
                <a:latin typeface="Libre Franklin" panose="00000500000000000000" pitchFamily="2" charset="0"/>
              </a:rPr>
              <a:t>: </a:t>
            </a:r>
            <a:r>
              <a:rPr lang="pt-BR" sz="1600" dirty="0">
                <a:latin typeface="Libre Franklin" panose="00000500000000000000" pitchFamily="2" charset="0"/>
              </a:rPr>
              <a:t>criar normas claras para triagem, arrumação e limpeza;</a:t>
            </a:r>
          </a:p>
          <a:p>
            <a:pPr marL="0" lvl="1" indent="3175" algn="just">
              <a:lnSpc>
                <a:spcPct val="150000"/>
              </a:lnSpc>
              <a:buClr>
                <a:srgbClr val="FF0000"/>
              </a:buClr>
              <a:buSzPct val="73000"/>
            </a:pPr>
            <a:r>
              <a:rPr lang="pt-BR" sz="1600" b="1" dirty="0">
                <a:solidFill>
                  <a:srgbClr val="FFCF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re Franklin" panose="00000500000000000000" pitchFamily="2" charset="0"/>
              </a:rPr>
              <a:t>5. SHITSUKE </a:t>
            </a:r>
            <a:r>
              <a:rPr lang="pt-BR" sz="1600" b="1" dirty="0">
                <a:solidFill>
                  <a:srgbClr val="FFCF46"/>
                </a:solidFill>
                <a:latin typeface="Libre Franklin" panose="00000500000000000000" pitchFamily="2" charset="0"/>
              </a:rPr>
              <a:t>        </a:t>
            </a:r>
            <a:r>
              <a:rPr lang="pt-BR" sz="1600" b="1" dirty="0">
                <a:solidFill>
                  <a:srgbClr val="FFCF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re Franklin" panose="00000500000000000000" pitchFamily="2" charset="0"/>
              </a:rPr>
              <a:t>DISCIPLINA</a:t>
            </a:r>
            <a:r>
              <a:rPr lang="pt-BR" sz="1600" dirty="0">
                <a:solidFill>
                  <a:srgbClr val="FFCF46"/>
                </a:solidFill>
                <a:latin typeface="Libre Franklin" panose="00000500000000000000" pitchFamily="2" charset="0"/>
              </a:rPr>
              <a:t>: </a:t>
            </a:r>
            <a:r>
              <a:rPr lang="pt-BR" sz="1600" dirty="0">
                <a:latin typeface="Libre Franklin" panose="00000500000000000000" pitchFamily="2" charset="0"/>
              </a:rPr>
              <a:t>incentivar a melhoria contínua.</a:t>
            </a:r>
          </a:p>
          <a:p>
            <a:endParaRPr lang="pt-BR" sz="16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EEFB470-64F5-4ADA-ACB4-E7D89F799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227" y="2313353"/>
            <a:ext cx="1982432" cy="2041827"/>
          </a:xfrm>
          <a:prstGeom prst="rect">
            <a:avLst/>
          </a:prstGeom>
        </p:spPr>
      </p:pic>
      <p:sp>
        <p:nvSpPr>
          <p:cNvPr id="8" name="Seta para a Direita 3">
            <a:extLst>
              <a:ext uri="{FF2B5EF4-FFF2-40B4-BE49-F238E27FC236}">
                <a16:creationId xmlns:a16="http://schemas.microsoft.com/office/drawing/2014/main" id="{E109616D-DA85-4980-9D08-15A5DC024B1C}"/>
              </a:ext>
            </a:extLst>
          </p:cNvPr>
          <p:cNvSpPr/>
          <p:nvPr/>
        </p:nvSpPr>
        <p:spPr>
          <a:xfrm>
            <a:off x="1581161" y="3205175"/>
            <a:ext cx="236668" cy="12909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3">
            <a:extLst>
              <a:ext uri="{FF2B5EF4-FFF2-40B4-BE49-F238E27FC236}">
                <a16:creationId xmlns:a16="http://schemas.microsoft.com/office/drawing/2014/main" id="{9B795057-7767-4E70-ADF5-4CFD479CD755}"/>
              </a:ext>
            </a:extLst>
          </p:cNvPr>
          <p:cNvSpPr/>
          <p:nvPr/>
        </p:nvSpPr>
        <p:spPr>
          <a:xfrm>
            <a:off x="1799521" y="3630571"/>
            <a:ext cx="236668" cy="12909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3">
            <a:extLst>
              <a:ext uri="{FF2B5EF4-FFF2-40B4-BE49-F238E27FC236}">
                <a16:creationId xmlns:a16="http://schemas.microsoft.com/office/drawing/2014/main" id="{B2C3263F-F529-4F34-84FD-6DE603CB24A7}"/>
              </a:ext>
            </a:extLst>
          </p:cNvPr>
          <p:cNvSpPr/>
          <p:nvPr/>
        </p:nvSpPr>
        <p:spPr>
          <a:xfrm>
            <a:off x="1660622" y="4082861"/>
            <a:ext cx="236668" cy="12909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3">
            <a:extLst>
              <a:ext uri="{FF2B5EF4-FFF2-40B4-BE49-F238E27FC236}">
                <a16:creationId xmlns:a16="http://schemas.microsoft.com/office/drawing/2014/main" id="{AE847618-8E26-4580-B803-A531B8E93CEB}"/>
              </a:ext>
            </a:extLst>
          </p:cNvPr>
          <p:cNvSpPr/>
          <p:nvPr/>
        </p:nvSpPr>
        <p:spPr>
          <a:xfrm>
            <a:off x="2088401" y="4519952"/>
            <a:ext cx="236668" cy="12909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3">
            <a:extLst>
              <a:ext uri="{FF2B5EF4-FFF2-40B4-BE49-F238E27FC236}">
                <a16:creationId xmlns:a16="http://schemas.microsoft.com/office/drawing/2014/main" id="{43750B85-2FDA-41B9-A09D-4324A5D52BEC}"/>
              </a:ext>
            </a:extLst>
          </p:cNvPr>
          <p:cNvSpPr/>
          <p:nvPr/>
        </p:nvSpPr>
        <p:spPr>
          <a:xfrm>
            <a:off x="2101848" y="5325366"/>
            <a:ext cx="236668" cy="12909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63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47CE3319-C991-4DD7-8D04-DFC01818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26" y="346464"/>
            <a:ext cx="8951913" cy="1325563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Libre Franklin" panose="00000500000000000000" pitchFamily="2" charset="0"/>
              </a:rPr>
              <a:t>PROGRAMAS DE QUALIDADE – 5S´S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1162B8E-9BEC-46A0-BEE1-894A4852C010}"/>
              </a:ext>
            </a:extLst>
          </p:cNvPr>
          <p:cNvSpPr/>
          <p:nvPr/>
        </p:nvSpPr>
        <p:spPr>
          <a:xfrm>
            <a:off x="632926" y="1357200"/>
            <a:ext cx="7596674" cy="5220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Periodicidade das auditorias: 01 vez por mês;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Comitê gestor do 5S´s: Responsáveis por realizar as auditorias internas;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Resultado das auditorias: São apresentados a todos os colaboradores 01 vez por mês;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1600" dirty="0">
              <a:latin typeface="Libre Franklin" panose="00000500000000000000" pitchFamily="2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b="1" dirty="0">
                <a:latin typeface="Libre Franklin" panose="00000500000000000000" pitchFamily="2" charset="0"/>
              </a:rPr>
              <a:t>Comitê Gestor do 5S´s – CLAC</a:t>
            </a:r>
          </a:p>
          <a:p>
            <a:pPr>
              <a:lnSpc>
                <a:spcPct val="150000"/>
              </a:lnSpc>
            </a:pPr>
            <a:r>
              <a:rPr lang="pt-BR" sz="1600" b="1" dirty="0">
                <a:latin typeface="Libre Franklin" panose="00000500000000000000" pitchFamily="2" charset="0"/>
              </a:rPr>
              <a:t>- </a:t>
            </a:r>
            <a:r>
              <a:rPr lang="pt-BR" sz="1600" dirty="0">
                <a:latin typeface="Libre Franklin" panose="00000500000000000000" pitchFamily="2" charset="0"/>
              </a:rPr>
              <a:t>Bruna (SESMT), Yasmin e Renata (Recepção), Ingrid (Enfermagem), Jean (Contabilidade), Lucas (Faturamento),</a:t>
            </a:r>
          </a:p>
          <a:p>
            <a:pPr>
              <a:lnSpc>
                <a:spcPct val="150000"/>
              </a:lnSpc>
            </a:pPr>
            <a:r>
              <a:rPr lang="pt-BR" sz="1600" dirty="0">
                <a:latin typeface="Libre Franklin" panose="00000500000000000000" pitchFamily="2" charset="0"/>
              </a:rPr>
              <a:t>Suelen (Administrativo).</a:t>
            </a: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b="1" dirty="0">
                <a:latin typeface="Libre Franklin" panose="00000500000000000000" pitchFamily="2" charset="0"/>
              </a:rPr>
              <a:t>Comitê Gestor do 5S´s – CLAPA</a:t>
            </a:r>
          </a:p>
          <a:p>
            <a:pPr>
              <a:lnSpc>
                <a:spcPct val="150000"/>
              </a:lnSpc>
            </a:pPr>
            <a:r>
              <a:rPr lang="pt-BR" sz="1600" b="1" dirty="0">
                <a:latin typeface="Libre Franklin" panose="00000500000000000000" pitchFamily="2" charset="0"/>
              </a:rPr>
              <a:t>- </a:t>
            </a:r>
            <a:r>
              <a:rPr lang="pt-BR" sz="1600" dirty="0">
                <a:latin typeface="Libre Franklin" panose="00000500000000000000" pitchFamily="2" charset="0"/>
              </a:rPr>
              <a:t>Priscila (Administrativo), Juliana (Recepção), Lia Beatriz (Agendamento) e Rayane (Enfermagem).</a:t>
            </a:r>
            <a:endParaRPr lang="pt-BR" sz="1600" b="1" dirty="0">
              <a:latin typeface="Libre Franklin" panose="00000500000000000000" pitchFamily="2" charset="0"/>
            </a:endParaRP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7E0A185-6CC7-462B-8941-F38E461D9D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420" y="2218038"/>
            <a:ext cx="2461903" cy="242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7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A610078A-620A-4ED3-BD89-8FFB610FD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51913" cy="1325563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Libre Franklin" panose="00000500000000000000" pitchFamily="2" charset="0"/>
              </a:rPr>
              <a:t>PROGRAMAS DE QUALIDADE – 5S´S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54EBD8E1-8EA1-4F1C-A46C-070BEB70B340}"/>
              </a:ext>
            </a:extLst>
          </p:cNvPr>
          <p:cNvSpPr txBox="1">
            <a:spLocks/>
          </p:cNvSpPr>
          <p:nvPr/>
        </p:nvSpPr>
        <p:spPr>
          <a:xfrm>
            <a:off x="838200" y="1423811"/>
            <a:ext cx="587580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b="1" dirty="0">
                <a:latin typeface="Libre Franklin" panose="00000500000000000000" pitchFamily="2" charset="0"/>
              </a:rPr>
              <a:t>ÍTENS AVALIADOS NAS AUDITORIAS: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Limpeza do chão, mesas, cadeiras e armários;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Corredores e chão desobstruídos, sem caixas amontoadas;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Identificação correta dos arquivos e dos materiais contidos nos armários e gavetas;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Organização dos armários e gavetas;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Uso correto do uniforme e crachá de identificação;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5S´s Eletrônico na rede (Padronização das pastas, organização dos arquivos e pastas, área de trabalho, e-mails).</a:t>
            </a: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FFB07A9-F86E-48C1-88FB-06727A4D15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74125"/>
            <a:ext cx="4088717" cy="18002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695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74D829C-DF28-457B-8C94-EA5AECB67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51913" cy="1325563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Libre Franklin" panose="00000500000000000000" pitchFamily="2" charset="0"/>
              </a:rPr>
              <a:t>PROGRAMAS DE QUALIDADE 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75843212-0123-4CBF-BD8A-BFAD51D2C40A}"/>
              </a:ext>
            </a:extLst>
          </p:cNvPr>
          <p:cNvSpPr txBox="1">
            <a:spLocks/>
          </p:cNvSpPr>
          <p:nvPr/>
        </p:nvSpPr>
        <p:spPr>
          <a:xfrm>
            <a:off x="838200" y="1401467"/>
            <a:ext cx="63132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b="1" dirty="0">
                <a:latin typeface="Libre Franklin" panose="00000500000000000000" pitchFamily="2" charset="0"/>
              </a:rPr>
              <a:t>ISO9001:2015 </a:t>
            </a:r>
            <a:r>
              <a:rPr lang="pt-BR" sz="1600" dirty="0">
                <a:latin typeface="Libre Franklin" panose="00000500000000000000" pitchFamily="2" charset="0"/>
              </a:rPr>
              <a:t> é uma norma de padronização para um determinado serviço ou produto.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Para obter a certificação da ISO, uma empresa deve cumprir certos requisitos, para que as várias fases sejam cumpridas de forma adequada.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dirty="0">
                <a:latin typeface="Libre Franklin" panose="00000500000000000000" pitchFamily="2" charset="0"/>
              </a:rPr>
              <a:t> Através do ISO 9001, uma empresa aplica nos seus processos padrões para o seu sistema de gestão e qualidade. </a:t>
            </a: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C8BD5C1-686C-4DB0-BD3D-A640A34DE4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427" y="2205536"/>
            <a:ext cx="196596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90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EC9C3B7C-0403-43FD-827E-CB90D2DC5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51913" cy="1325563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Libre Franklin" panose="00000500000000000000" pitchFamily="2" charset="0"/>
              </a:rPr>
              <a:t>DOCUMENTOS DO SGQ</a:t>
            </a:r>
          </a:p>
        </p:txBody>
      </p:sp>
      <p:sp>
        <p:nvSpPr>
          <p:cNvPr id="6" name="Espaço Reservado para Conteúdo 3">
            <a:extLst>
              <a:ext uri="{FF2B5EF4-FFF2-40B4-BE49-F238E27FC236}">
                <a16:creationId xmlns:a16="http://schemas.microsoft.com/office/drawing/2014/main" id="{01E7AA57-F401-4BFA-9094-29EDF63692E4}"/>
              </a:ext>
            </a:extLst>
          </p:cNvPr>
          <p:cNvSpPr txBox="1">
            <a:spLocks/>
          </p:cNvSpPr>
          <p:nvPr/>
        </p:nvSpPr>
        <p:spPr>
          <a:xfrm>
            <a:off x="838200" y="1253330"/>
            <a:ext cx="884368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1600" dirty="0">
                <a:latin typeface="Libre Franklin" panose="00000500000000000000" pitchFamily="2" charset="0"/>
              </a:rPr>
              <a:t>A padronização de documentos é um requisito da ISO, e o nosso SGQ apresentam os seguintes documentos: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Formulários – FO;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Fluxogramas – FX;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Informação documentada – ID;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Indicadores – IN;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Manual – MN;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Ordem de serviço – OS;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Procedimento Operacional – PO;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pt-BR" sz="1600" dirty="0">
                <a:latin typeface="Libre Franklin" panose="00000500000000000000" pitchFamily="2" charset="0"/>
              </a:rPr>
              <a:t>- Procedimento Sistêmico – PS.</a:t>
            </a: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  <a:p>
            <a:pPr>
              <a:lnSpc>
                <a:spcPct val="150000"/>
              </a:lnSpc>
            </a:pPr>
            <a:endParaRPr lang="pt-BR" sz="1600" dirty="0">
              <a:latin typeface="Libre Franklin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79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0"/>
            <a:ext cx="12198095" cy="685799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1ACA1DCA-FE9D-4BEC-9A38-5BB564C72B44}"/>
              </a:ext>
            </a:extLst>
          </p:cNvPr>
          <p:cNvSpPr txBox="1">
            <a:spLocks/>
          </p:cNvSpPr>
          <p:nvPr/>
        </p:nvSpPr>
        <p:spPr>
          <a:xfrm>
            <a:off x="542366" y="173225"/>
            <a:ext cx="89519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latin typeface="Libre Franklin" panose="00000500000000000000" pitchFamily="2" charset="0"/>
              </a:rPr>
              <a:t>MODELOS DE DOCUMENTOS DO SGQ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1ED47E8-FC0F-4B93-876F-01A98D43C3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66" y="1888284"/>
            <a:ext cx="5760720" cy="53403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D4D2619-A644-483E-9BA6-6DABAA55BDBF}"/>
              </a:ext>
            </a:extLst>
          </p:cNvPr>
          <p:cNvSpPr txBox="1"/>
          <p:nvPr/>
        </p:nvSpPr>
        <p:spPr>
          <a:xfrm>
            <a:off x="542366" y="1333459"/>
            <a:ext cx="9233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Libre Franklin" panose="00000500000000000000" pitchFamily="2" charset="0"/>
              </a:rPr>
              <a:t>Exemplo de cabeçalho a ser utilizado nos formulários, indicadores e mapas de processos: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96EE7AA-B044-40F1-91E5-7F5A93C82908}"/>
              </a:ext>
            </a:extLst>
          </p:cNvPr>
          <p:cNvSpPr txBox="1"/>
          <p:nvPr/>
        </p:nvSpPr>
        <p:spPr>
          <a:xfrm>
            <a:off x="542366" y="2666918"/>
            <a:ext cx="9233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Libre Franklin" panose="00000500000000000000" pitchFamily="2" charset="0"/>
              </a:rPr>
              <a:t>Exemplo de cabeçalho a ser utilizado nos Procedimentos (PO </a:t>
            </a:r>
            <a:r>
              <a:rPr lang="pt-BR" sz="1600">
                <a:latin typeface="Libre Franklin" panose="00000500000000000000" pitchFamily="2" charset="0"/>
              </a:rPr>
              <a:t>e PS) e </a:t>
            </a:r>
            <a:r>
              <a:rPr lang="pt-BR" sz="1600" dirty="0">
                <a:latin typeface="Libre Franklin" panose="00000500000000000000" pitchFamily="2" charset="0"/>
              </a:rPr>
              <a:t>manuais: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5D0F2837-6762-4176-A322-2CFDE580390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66" y="3227433"/>
            <a:ext cx="5760720" cy="143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387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597</TotalTime>
  <Words>693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 Light</vt:lpstr>
      <vt:lpstr>Libre Franklin</vt:lpstr>
      <vt:lpstr>Wingdings</vt:lpstr>
      <vt:lpstr>Metropolitano</vt:lpstr>
      <vt:lpstr>Apresentação do PowerPoint</vt:lpstr>
      <vt:lpstr>POLÍTICA DA QUALIDADE</vt:lpstr>
      <vt:lpstr>PROGRAMAS DE QUALIDADE – 5S´S</vt:lpstr>
      <vt:lpstr>PROGRAMAS DE QUALIDADE – 5S´S</vt:lpstr>
      <vt:lpstr>PROGRAMAS DE QUALIDADE – 5S´S</vt:lpstr>
      <vt:lpstr>PROGRAMAS DE QUALIDADE </vt:lpstr>
      <vt:lpstr>DOCUMENTOS DO SGQ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ID-REH 001</dc:title>
  <dc:creator>suporte</dc:creator>
  <cp:lastModifiedBy>Qualidade Clinica Adv. de Curitiba</cp:lastModifiedBy>
  <cp:revision>40</cp:revision>
  <dcterms:created xsi:type="dcterms:W3CDTF">2020-08-27T17:32:57Z</dcterms:created>
  <dcterms:modified xsi:type="dcterms:W3CDTF">2020-10-28T11:06:37Z</dcterms:modified>
</cp:coreProperties>
</file>