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7" r:id="rId5"/>
    <p:sldId id="266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36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5627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59295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5775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2505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5353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355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36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7707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5547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807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2ACA7-125C-44D0-BE98-2C692E0768CD}" type="datetimeFigureOut">
              <a:rPr lang="pt-BR" smtClean="0"/>
              <a:t>20/12/2021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AD0E1-B2A4-40B4-9295-86207229ACF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110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"/>
            <a:ext cx="12191998" cy="6854571"/>
          </a:xfrm>
          <a:prstGeom prst="rect">
            <a:avLst/>
          </a:prstGeom>
        </p:spPr>
      </p:pic>
      <p:pic>
        <p:nvPicPr>
          <p:cNvPr id="5" name="Imagem 4" descr="Logotipo&#10;&#10;Descrição gerada automaticamente">
            <a:extLst>
              <a:ext uri="{FF2B5EF4-FFF2-40B4-BE49-F238E27FC236}">
                <a16:creationId xmlns:a16="http://schemas.microsoft.com/office/drawing/2014/main" id="{ED3BAC4B-9B78-4917-AFED-1349345AC0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332" y="2773713"/>
            <a:ext cx="4765407" cy="90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355008-4D6B-4E82-A9B6-1813399BD66A}"/>
              </a:ext>
            </a:extLst>
          </p:cNvPr>
          <p:cNvSpPr txBox="1"/>
          <p:nvPr/>
        </p:nvSpPr>
        <p:spPr>
          <a:xfrm>
            <a:off x="1401409" y="548745"/>
            <a:ext cx="811705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Libre Franklin" panose="00000500000000000000" pitchFamily="2" charset="0"/>
              </a:rPr>
              <a:t>FORMAS DE PAGAMENTO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021C4B-9916-44CE-A3E0-DDE12690A72C}"/>
              </a:ext>
            </a:extLst>
          </p:cNvPr>
          <p:cNvSpPr txBox="1"/>
          <p:nvPr/>
        </p:nvSpPr>
        <p:spPr>
          <a:xfrm>
            <a:off x="548639" y="2572346"/>
            <a:ext cx="95881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3200" dirty="0">
                <a:latin typeface="Libre Franklin" panose="00000500000000000000" pitchFamily="2" charset="0"/>
              </a:rPr>
              <a:t>Cartão de crédito; </a:t>
            </a:r>
          </a:p>
          <a:p>
            <a:endParaRPr lang="pt-BR" sz="3200" dirty="0">
              <a:latin typeface="Libre Franklin" panose="00000500000000000000" pitchFamily="2" charset="0"/>
            </a:endParaRPr>
          </a:p>
          <a:p>
            <a:pPr marL="285750" indent="-285750">
              <a:buFontTx/>
              <a:buChar char="-"/>
            </a:pPr>
            <a:r>
              <a:rPr lang="pt-BR" sz="3200" dirty="0">
                <a:latin typeface="Libre Franklin" panose="00000500000000000000" pitchFamily="2" charset="0"/>
              </a:rPr>
              <a:t>Desconto em folha de pagamento (necessário dar aceite no termo/autorização  no app).</a:t>
            </a:r>
            <a:endParaRPr lang="pt-BR" sz="1600" dirty="0">
              <a:latin typeface="Libre Franklin" panose="00000500000000000000" pitchFamily="2" charset="0"/>
            </a:endParaRPr>
          </a:p>
        </p:txBody>
      </p:sp>
      <p:pic>
        <p:nvPicPr>
          <p:cNvPr id="7" name="Imagem 6" descr="Forma&#10;&#10;Descrição gerada automaticamente com confiança baixa">
            <a:extLst>
              <a:ext uri="{FF2B5EF4-FFF2-40B4-BE49-F238E27FC236}">
                <a16:creationId xmlns:a16="http://schemas.microsoft.com/office/drawing/2014/main" id="{00A2A57A-243B-41AD-B7F4-6200EDCF8F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1683" y="4702657"/>
            <a:ext cx="2028829" cy="202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12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355008-4D6B-4E82-A9B6-1813399BD66A}"/>
              </a:ext>
            </a:extLst>
          </p:cNvPr>
          <p:cNvSpPr txBox="1"/>
          <p:nvPr/>
        </p:nvSpPr>
        <p:spPr>
          <a:xfrm>
            <a:off x="1026941" y="364079"/>
            <a:ext cx="89611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latin typeface="Libre Franklin" panose="00000500000000000000" pitchFamily="2" charset="0"/>
              </a:rPr>
              <a:t>COMO ATIVAR UM PLANO?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5B021C4B-9916-44CE-A3E0-DDE12690A72C}"/>
              </a:ext>
            </a:extLst>
          </p:cNvPr>
          <p:cNvSpPr txBox="1"/>
          <p:nvPr/>
        </p:nvSpPr>
        <p:spPr>
          <a:xfrm>
            <a:off x="555359" y="2341512"/>
            <a:ext cx="9503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Libre Franklin" panose="00000500000000000000" pitchFamily="2" charset="0"/>
              </a:rPr>
              <a:t>Baixe o app Gympass em seu smartphone; </a:t>
            </a:r>
          </a:p>
          <a:p>
            <a:endParaRPr lang="pt-BR" sz="3600" dirty="0">
              <a:latin typeface="Libre Franklin" panose="00000500000000000000" pitchFamily="2" charset="0"/>
            </a:endParaRPr>
          </a:p>
          <a:p>
            <a:r>
              <a:rPr lang="pt-BR" sz="3600" dirty="0">
                <a:latin typeface="Libre Franklin" panose="00000500000000000000" pitchFamily="2" charset="0"/>
              </a:rPr>
              <a:t>Clique em criar uma conta grátis;</a:t>
            </a:r>
          </a:p>
          <a:p>
            <a:endParaRPr lang="pt-BR" sz="3600" dirty="0">
              <a:latin typeface="Libre Franklin" panose="00000500000000000000" pitchFamily="2" charset="0"/>
            </a:endParaRPr>
          </a:p>
          <a:p>
            <a:endParaRPr lang="pt-BR" sz="36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390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3B5EF466-04F1-4A9B-9AE3-3755362ED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2081" y="1702838"/>
            <a:ext cx="6265504" cy="5155162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5828B432-1512-4718-A0AC-2ABC9DF1B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665" y="108628"/>
            <a:ext cx="5009253" cy="3091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208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0F5763C0-A9E1-438B-8960-961BEBAC0A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813" y="861687"/>
            <a:ext cx="6179947" cy="536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48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C643FC86-A0E1-41AC-8549-E95AA0D1B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517" y="1673507"/>
            <a:ext cx="9373908" cy="281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989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8A800CE2-8288-4E22-A4E9-3018752E3E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371" y="112545"/>
            <a:ext cx="12070080" cy="6850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851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E64CDC5-0931-4241-AD8F-89EB882DF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6769"/>
            <a:ext cx="10382250" cy="630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26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732543"/>
            <a:ext cx="12191996" cy="6854571"/>
          </a:xfrm>
          <a:prstGeom prst="rect">
            <a:avLst/>
          </a:prstGeom>
        </p:spPr>
      </p:pic>
      <p:pic>
        <p:nvPicPr>
          <p:cNvPr id="5" name="Imagem 4" descr="Interface gráfica do usuário, Aplicativo&#10;&#10;Descrição gerada automaticamente">
            <a:extLst>
              <a:ext uri="{FF2B5EF4-FFF2-40B4-BE49-F238E27FC236}">
                <a16:creationId xmlns:a16="http://schemas.microsoft.com/office/drawing/2014/main" id="{C781DBE8-C2F3-4F83-806E-B74BF3912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579" y="164049"/>
            <a:ext cx="3367564" cy="6529902"/>
          </a:xfrm>
          <a:prstGeom prst="rect">
            <a:avLst/>
          </a:prstGeom>
        </p:spPr>
      </p:pic>
      <p:sp>
        <p:nvSpPr>
          <p:cNvPr id="6" name="Seta: para a Direita 5">
            <a:extLst>
              <a:ext uri="{FF2B5EF4-FFF2-40B4-BE49-F238E27FC236}">
                <a16:creationId xmlns:a16="http://schemas.microsoft.com/office/drawing/2014/main" id="{2656A0FA-101E-4373-ABB9-E2E42CF2C3C2}"/>
              </a:ext>
            </a:extLst>
          </p:cNvPr>
          <p:cNvSpPr/>
          <p:nvPr/>
        </p:nvSpPr>
        <p:spPr>
          <a:xfrm>
            <a:off x="2451736" y="2073511"/>
            <a:ext cx="787854" cy="2952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: para a Direita 6">
            <a:extLst>
              <a:ext uri="{FF2B5EF4-FFF2-40B4-BE49-F238E27FC236}">
                <a16:creationId xmlns:a16="http://schemas.microsoft.com/office/drawing/2014/main" id="{30605AEC-0F7F-4874-A558-3B0E25A76502}"/>
              </a:ext>
            </a:extLst>
          </p:cNvPr>
          <p:cNvSpPr/>
          <p:nvPr/>
        </p:nvSpPr>
        <p:spPr>
          <a:xfrm>
            <a:off x="2451736" y="3364757"/>
            <a:ext cx="787854" cy="24201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: para a Direita 7">
            <a:extLst>
              <a:ext uri="{FF2B5EF4-FFF2-40B4-BE49-F238E27FC236}">
                <a16:creationId xmlns:a16="http://schemas.microsoft.com/office/drawing/2014/main" id="{83A669FA-02EF-485D-89EB-90EE28C0D496}"/>
              </a:ext>
            </a:extLst>
          </p:cNvPr>
          <p:cNvSpPr/>
          <p:nvPr/>
        </p:nvSpPr>
        <p:spPr>
          <a:xfrm>
            <a:off x="2451736" y="3989557"/>
            <a:ext cx="787854" cy="2952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: para a Direita 8">
            <a:extLst>
              <a:ext uri="{FF2B5EF4-FFF2-40B4-BE49-F238E27FC236}">
                <a16:creationId xmlns:a16="http://schemas.microsoft.com/office/drawing/2014/main" id="{D83DFBE2-8E42-4275-BB77-1793CC2823B2}"/>
              </a:ext>
            </a:extLst>
          </p:cNvPr>
          <p:cNvSpPr/>
          <p:nvPr/>
        </p:nvSpPr>
        <p:spPr>
          <a:xfrm rot="10800000">
            <a:off x="7237095" y="6398730"/>
            <a:ext cx="787854" cy="295221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46487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292"/>
            <a:ext cx="12191996" cy="6854571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402A2939-0E76-49A8-A5AD-8032A804631A}"/>
              </a:ext>
            </a:extLst>
          </p:cNvPr>
          <p:cNvSpPr txBox="1"/>
          <p:nvPr/>
        </p:nvSpPr>
        <p:spPr>
          <a:xfrm>
            <a:off x="2342606" y="400593"/>
            <a:ext cx="57389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dirty="0">
                <a:latin typeface="Libre Franklin" panose="00000500000000000000" pitchFamily="2" charset="0"/>
              </a:rPr>
              <a:t>DÚVIDAS FREQUENTES: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76402185-00FF-41A5-B7DD-6F2718C4B2E9}"/>
              </a:ext>
            </a:extLst>
          </p:cNvPr>
          <p:cNvSpPr txBox="1"/>
          <p:nvPr/>
        </p:nvSpPr>
        <p:spPr>
          <a:xfrm>
            <a:off x="439783" y="1401134"/>
            <a:ext cx="9757954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>
                <a:latin typeface="Libre Franklin" panose="00000500000000000000" pitchFamily="2" charset="0"/>
              </a:rPr>
              <a:t>Posso cancelar o Gympass, sem multa? 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Posso pausar o plano no período de férias? 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Quais dias da semana posso ir na academia? 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O que fazer ao chegar na academia? 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Quantos check-ins posso fazer no dia?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Tenho fidelização com a academia?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Como utilizar o plano se eu estiver em outra cidade/estado/país?</a:t>
            </a:r>
          </a:p>
          <a:p>
            <a:endParaRPr lang="pt-BR" sz="2200" dirty="0">
              <a:latin typeface="Libre Franklin" panose="00000500000000000000" pitchFamily="2" charset="0"/>
            </a:endParaRPr>
          </a:p>
          <a:p>
            <a:r>
              <a:rPr lang="pt-BR" sz="2200" dirty="0">
                <a:latin typeface="Libre Franklin" panose="00000500000000000000" pitchFamily="2" charset="0"/>
              </a:rPr>
              <a:t>Como fica o Gympass em caso de desligamento da Instituição? 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7707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543"/>
            <a:ext cx="12191996" cy="6854571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6402185-00FF-41A5-B7DD-6F2718C4B2E9}"/>
              </a:ext>
            </a:extLst>
          </p:cNvPr>
          <p:cNvSpPr txBox="1"/>
          <p:nvPr/>
        </p:nvSpPr>
        <p:spPr>
          <a:xfrm>
            <a:off x="235132" y="2794506"/>
            <a:ext cx="1007581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>
                <a:latin typeface="Libre Franklin" panose="00000500000000000000" pitchFamily="2" charset="0"/>
              </a:rPr>
              <a:t>Não sabeis que os vossos corpos são templos do Espírito Santo, que está em vós, que recebestes de Deus? Você não é seu; você foi comprado por um preço. Portanto, honrem a Deus com seus corpos. </a:t>
            </a:r>
          </a:p>
          <a:p>
            <a:pPr algn="just"/>
            <a:r>
              <a:rPr lang="pt-BR" sz="2400" dirty="0">
                <a:latin typeface="Libre Franklin" panose="00000500000000000000" pitchFamily="2" charset="0"/>
              </a:rPr>
              <a:t>(1 Coríntios 6:19-20).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69763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15986" y="1353933"/>
            <a:ext cx="7472082" cy="1464083"/>
          </a:xfrm>
        </p:spPr>
        <p:txBody>
          <a:bodyPr/>
          <a:lstStyle/>
          <a:p>
            <a:r>
              <a:rPr lang="pt-BR" sz="4400" dirty="0">
                <a:latin typeface="Libre Franklin Black" panose="00000A00000000000000" pitchFamily="2" charset="0"/>
              </a:rPr>
              <a:t>O QUE É GYMPASS?</a:t>
            </a:r>
            <a:br>
              <a:rPr lang="pt-BR" sz="5000" dirty="0">
                <a:latin typeface="Libre Franklin Black" panose="00000A00000000000000" pitchFamily="2" charset="0"/>
              </a:rPr>
            </a:br>
            <a:r>
              <a:rPr lang="pt-BR" sz="5000" dirty="0">
                <a:solidFill>
                  <a:schemeClr val="bg1"/>
                </a:solidFill>
                <a:latin typeface="Libre Franklin Black" panose="00000A00000000000000" pitchFamily="2" charset="0"/>
              </a:rPr>
              <a:t>ÍTULO</a:t>
            </a:r>
          </a:p>
        </p:txBody>
      </p:sp>
      <p:pic>
        <p:nvPicPr>
          <p:cNvPr id="5" name="Imagem 4" descr="Ícone&#10;&#10;Descrição gerada automaticamente">
            <a:extLst>
              <a:ext uri="{FF2B5EF4-FFF2-40B4-BE49-F238E27FC236}">
                <a16:creationId xmlns:a16="http://schemas.microsoft.com/office/drawing/2014/main" id="{5498408E-046A-4A41-8A31-14C1CD944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1512" y="2950195"/>
            <a:ext cx="2052638" cy="3119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65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2E782CA-78B8-42AE-AB6D-875C2FEBBA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pic>
        <p:nvPicPr>
          <p:cNvPr id="7" name="Gympass - O que é_">
            <a:hlinkClick r:id="" action="ppaction://media"/>
            <a:extLst>
              <a:ext uri="{FF2B5EF4-FFF2-40B4-BE49-F238E27FC236}">
                <a16:creationId xmlns:a16="http://schemas.microsoft.com/office/drawing/2014/main" id="{36064451-E492-40DA-A981-7017BA6528F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2879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401617"/>
            <a:ext cx="12191996" cy="6854571"/>
          </a:xfrm>
          <a:prstGeom prst="rect">
            <a:avLst/>
          </a:prstGeom>
        </p:spPr>
      </p:pic>
      <p:sp>
        <p:nvSpPr>
          <p:cNvPr id="8" name="Título 4">
            <a:extLst>
              <a:ext uri="{FF2B5EF4-FFF2-40B4-BE49-F238E27FC236}">
                <a16:creationId xmlns:a16="http://schemas.microsoft.com/office/drawing/2014/main" id="{F55C97BB-F6FA-418E-8476-4DB36C841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519" y="306806"/>
            <a:ext cx="9962607" cy="759656"/>
          </a:xfrm>
        </p:spPr>
        <p:txBody>
          <a:bodyPr>
            <a:noAutofit/>
          </a:bodyPr>
          <a:lstStyle/>
          <a:p>
            <a:r>
              <a:rPr lang="pt-BR" sz="3600" b="1" dirty="0">
                <a:latin typeface="Libre Franklin" panose="00000500000000000000" pitchFamily="2" charset="0"/>
              </a:rPr>
              <a:t>COMO FUNCIONA O GYMPASS?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3264339-35DD-4B35-BC37-1D006410CDE7}"/>
              </a:ext>
            </a:extLst>
          </p:cNvPr>
          <p:cNvSpPr txBox="1"/>
          <p:nvPr/>
        </p:nvSpPr>
        <p:spPr>
          <a:xfrm>
            <a:off x="483325" y="1785372"/>
            <a:ext cx="9696994" cy="3906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b="0" i="0" u="none" strike="noStrike" baseline="0" dirty="0">
                <a:latin typeface="Libre Franklin" panose="00000500000000000000" pitchFamily="2" charset="0"/>
              </a:rPr>
              <a:t>O Gympass é um benefício corporativo de atividade física e bem-estar. Através de uma única mensalidade você pode frequentar a rede credenciada (academias, estúdios, </a:t>
            </a:r>
            <a:r>
              <a:rPr lang="pt-BR" sz="2400" b="0" i="0" u="none" strike="noStrike" baseline="0" dirty="0" err="1">
                <a:latin typeface="Libre Franklin" panose="00000500000000000000" pitchFamily="2" charset="0"/>
              </a:rPr>
              <a:t>etc</a:t>
            </a:r>
            <a:r>
              <a:rPr lang="pt-BR" sz="2400" b="0" i="0" u="none" strike="noStrike" baseline="0" dirty="0">
                <a:latin typeface="Libre Franklin" panose="00000500000000000000" pitchFamily="2" charset="0"/>
              </a:rPr>
              <a:t>) sem taxa de matrícula e sem taxa de cancelamento, e com descontos de até 70%. Além disso o usuário tem acesso a aulas online sob demanda ou transmitidas ao vivo, aplicativos de planejamento nutricional e de saúde mental, além de sessões individuais com </a:t>
            </a:r>
            <a:r>
              <a:rPr lang="pt-BR" sz="2400" b="0" i="0" u="none" strike="noStrike" baseline="0" dirty="0" err="1">
                <a:latin typeface="Libre Franklin" panose="00000500000000000000" pitchFamily="2" charset="0"/>
              </a:rPr>
              <a:t>personal</a:t>
            </a:r>
            <a:r>
              <a:rPr lang="pt-BR" sz="2400" b="0" i="0" u="none" strike="noStrike" baseline="0" dirty="0">
                <a:latin typeface="Libre Franklin" panose="00000500000000000000" pitchFamily="2" charset="0"/>
              </a:rPr>
              <a:t> </a:t>
            </a:r>
            <a:r>
              <a:rPr lang="pt-BR" sz="2400" b="0" i="0" u="none" strike="noStrike" baseline="0" dirty="0" err="1">
                <a:latin typeface="Libre Franklin" panose="00000500000000000000" pitchFamily="2" charset="0"/>
              </a:rPr>
              <a:t>trainers</a:t>
            </a:r>
            <a:r>
              <a:rPr lang="pt-BR" sz="2400" b="0" i="0" u="none" strike="noStrike" baseline="0" dirty="0">
                <a:latin typeface="Libre Franklin" panose="00000500000000000000" pitchFamily="2" charset="0"/>
              </a:rPr>
              <a:t>.</a:t>
            </a:r>
            <a:endParaRPr lang="pt-BR" sz="2400" dirty="0">
              <a:latin typeface="Libre Franklin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20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A4C2626C-277A-4DD8-8DDF-E81AADC93F55}"/>
              </a:ext>
            </a:extLst>
          </p:cNvPr>
          <p:cNvSpPr txBox="1"/>
          <p:nvPr/>
        </p:nvSpPr>
        <p:spPr>
          <a:xfrm>
            <a:off x="321548" y="295421"/>
            <a:ext cx="101166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400" dirty="0">
              <a:latin typeface="Libre Franklin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Libre Franklin" panose="00000500000000000000" pitchFamily="2" charset="0"/>
              </a:rPr>
              <a:t> Hábitos mais saudáveis, como beber mais água; </a:t>
            </a:r>
          </a:p>
          <a:p>
            <a:pPr algn="just"/>
            <a:endParaRPr lang="pt-BR" sz="3200" dirty="0">
              <a:latin typeface="Libre Franklin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Libre Franklin" panose="00000500000000000000" pitchFamily="2" charset="0"/>
              </a:rPr>
              <a:t> Alimentação de forma equilibrada com planos elaborados por nutricionistas; </a:t>
            </a:r>
          </a:p>
          <a:p>
            <a:pPr algn="just"/>
            <a:endParaRPr lang="pt-BR" sz="3200" dirty="0">
              <a:latin typeface="Libre Franklin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Libre Franklin" panose="00000500000000000000" pitchFamily="2" charset="0"/>
              </a:rPr>
              <a:t> Terapia on-line com psicólogos clínicos; </a:t>
            </a:r>
          </a:p>
          <a:p>
            <a:pPr algn="just"/>
            <a:endParaRPr lang="pt-BR" sz="3200" dirty="0">
              <a:latin typeface="Libre Franklin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Libre Franklin" panose="00000500000000000000" pitchFamily="2" charset="0"/>
              </a:rPr>
              <a:t> Redução de estresse e melhora do sono; </a:t>
            </a:r>
          </a:p>
          <a:p>
            <a:pPr algn="just"/>
            <a:endParaRPr lang="pt-BR" sz="3200" dirty="0">
              <a:latin typeface="Libre Franklin" panose="00000500000000000000" pitchFamily="2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3200" dirty="0">
                <a:latin typeface="Libre Franklin" panose="00000500000000000000" pitchFamily="2" charset="0"/>
              </a:rPr>
              <a:t> Treinos personalizados.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" name="Imagem 6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0C8306C6-3132-484F-A90A-3C35C8D9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175" y="4635303"/>
            <a:ext cx="3552825" cy="2081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0281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0FAFAC0-5552-4849-BA67-C705DD58EE5B}"/>
              </a:ext>
            </a:extLst>
          </p:cNvPr>
          <p:cNvSpPr txBox="1"/>
          <p:nvPr/>
        </p:nvSpPr>
        <p:spPr>
          <a:xfrm>
            <a:off x="254915" y="1244034"/>
            <a:ext cx="1011668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200" b="0" i="0" dirty="0">
                <a:effectLst/>
                <a:latin typeface="Libre Franklin" panose="00000500000000000000" pitchFamily="2" charset="0"/>
              </a:rPr>
              <a:t>Com um </a:t>
            </a:r>
            <a:r>
              <a:rPr lang="pt-BR" sz="3200" b="0" i="0" u="none" strike="noStrike" dirty="0">
                <a:effectLst/>
                <a:latin typeface="Libre Franklin" panose="00000500000000000000" pitchFamily="2" charset="0"/>
              </a:rPr>
              <a:t>plano ativo</a:t>
            </a:r>
            <a:r>
              <a:rPr lang="pt-BR" sz="3200" b="0" i="0" dirty="0">
                <a:effectLst/>
                <a:latin typeface="Libre Franklin" panose="00000500000000000000" pitchFamily="2" charset="0"/>
              </a:rPr>
              <a:t> do Gympass você vai poder experimentar diversas atividades diferentes quando e onde quiser, como yoga, pilates e musculação. Você pode acessar uma academia diferente todo dia ou, se preferir, utilizar sempre o mesmo.</a:t>
            </a:r>
          </a:p>
          <a:p>
            <a:pPr algn="just"/>
            <a:endParaRPr lang="pt-BR" sz="3200" dirty="0">
              <a:latin typeface="Libre Franklin" panose="00000500000000000000" pitchFamily="2" charset="0"/>
            </a:endParaRPr>
          </a:p>
          <a:p>
            <a:pPr algn="just"/>
            <a:r>
              <a:rPr lang="pt-BR" sz="3200" dirty="0">
                <a:latin typeface="Libre Franklin" panose="00000500000000000000" pitchFamily="2" charset="0"/>
              </a:rPr>
              <a:t>Se a sua empresa já oferece o benefício, você só precisa criar sua conta no app do Gympass para visualizar os planos oferecidos e começar a utilizar a plataforma.</a:t>
            </a:r>
          </a:p>
          <a:p>
            <a:pPr algn="just"/>
            <a:endParaRPr lang="pt-BR" sz="2400" dirty="0">
              <a:latin typeface="Libre Franklin" panose="00000500000000000000" pitchFamily="2" charset="0"/>
            </a:endParaRP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78065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E79E26-007D-4A76-967A-0E921D46DEA9}"/>
              </a:ext>
            </a:extLst>
          </p:cNvPr>
          <p:cNvSpPr txBox="1"/>
          <p:nvPr/>
        </p:nvSpPr>
        <p:spPr>
          <a:xfrm>
            <a:off x="803195" y="410115"/>
            <a:ext cx="89048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pt-BR" sz="3600" b="1" i="0" u="none" strike="noStrike" dirty="0">
                <a:solidFill>
                  <a:srgbClr val="001027"/>
                </a:solidFill>
                <a:effectLst/>
                <a:latin typeface="Libre Franklin" panose="00000500000000000000" pitchFamily="2" charset="0"/>
              </a:rPr>
              <a:t>Posso incluir dependentes </a:t>
            </a:r>
            <a:r>
              <a:rPr lang="pt-BR" sz="3600" b="1" u="none" strike="noStrike" dirty="0">
                <a:solidFill>
                  <a:srgbClr val="001027"/>
                </a:solidFill>
                <a:effectLst/>
                <a:latin typeface="Libre Franklin" panose="00000500000000000000" pitchFamily="2" charset="0"/>
              </a:rPr>
              <a:t>(familiares)?</a:t>
            </a:r>
            <a:endParaRPr lang="pt-BR" sz="3600" b="1" u="none" strike="noStrike" dirty="0">
              <a:effectLst/>
              <a:latin typeface="Libre Franklin" panose="00000500000000000000" pitchFamily="2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355008-4D6B-4E82-A9B6-1813399BD66A}"/>
              </a:ext>
            </a:extLst>
          </p:cNvPr>
          <p:cNvSpPr txBox="1"/>
          <p:nvPr/>
        </p:nvSpPr>
        <p:spPr>
          <a:xfrm>
            <a:off x="564043" y="1654166"/>
            <a:ext cx="9383151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3200" b="0" i="0" dirty="0">
                <a:effectLst/>
                <a:latin typeface="Libre Franklin" panose="00000500000000000000" pitchFamily="2" charset="0"/>
              </a:rPr>
              <a:t>Sim, os funcionários elegíveis ao benefício do Gympass podem </a:t>
            </a:r>
            <a:r>
              <a:rPr lang="pt-BR" sz="3200" b="1" i="0" dirty="0">
                <a:effectLst/>
                <a:latin typeface="Libre Franklin" panose="00000500000000000000" pitchFamily="2" charset="0"/>
              </a:rPr>
              <a:t>adicionar dependentes legais</a:t>
            </a:r>
            <a:r>
              <a:rPr lang="pt-BR" sz="3200" b="0" i="0" dirty="0">
                <a:effectLst/>
                <a:latin typeface="Libre Franklin" panose="00000500000000000000" pitchFamily="2" charset="0"/>
              </a:rPr>
              <a:t> (cônjuge e filhos) para terem acesso ao Gympass, com valores de planos iguais ao seu. </a:t>
            </a:r>
          </a:p>
          <a:p>
            <a:pPr algn="just"/>
            <a:endParaRPr lang="pt-BR" sz="3200" dirty="0">
              <a:latin typeface="Libre Franklin" panose="00000500000000000000" pitchFamily="2" charset="0"/>
            </a:endParaRPr>
          </a:p>
          <a:p>
            <a:pPr algn="just"/>
            <a:r>
              <a:rPr lang="pt-BR" sz="3200" dirty="0">
                <a:latin typeface="Libre Franklin" panose="00000500000000000000" pitchFamily="2" charset="0"/>
              </a:rPr>
              <a:t>Obs.: Liberado incluir até 3 dependentes.</a:t>
            </a:r>
          </a:p>
        </p:txBody>
      </p:sp>
      <p:pic>
        <p:nvPicPr>
          <p:cNvPr id="9" name="Imagem 8" descr="Desenho de personagem de desenho animado&#10;&#10;Descrição gerada automaticamente com confiança média">
            <a:extLst>
              <a:ext uri="{FF2B5EF4-FFF2-40B4-BE49-F238E27FC236}">
                <a16:creationId xmlns:a16="http://schemas.microsoft.com/office/drawing/2014/main" id="{33E025C2-B84D-4AB2-951F-E9E270085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276" y="4562475"/>
            <a:ext cx="2369745" cy="229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909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6E79E26-007D-4A76-967A-0E921D46DEA9}"/>
              </a:ext>
            </a:extLst>
          </p:cNvPr>
          <p:cNvSpPr txBox="1"/>
          <p:nvPr/>
        </p:nvSpPr>
        <p:spPr>
          <a:xfrm>
            <a:off x="691344" y="152091"/>
            <a:ext cx="8904849" cy="11387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/>
            <a:r>
              <a:rPr lang="pt-BR" sz="3600" b="1" i="0" u="none" strike="noStrike" dirty="0">
                <a:solidFill>
                  <a:srgbClr val="001027"/>
                </a:solidFill>
                <a:effectLst/>
                <a:latin typeface="Libre Franklin" panose="00000500000000000000" pitchFamily="2" charset="0"/>
              </a:rPr>
              <a:t>Quanto custa ter</a:t>
            </a:r>
            <a:r>
              <a:rPr lang="pt-BR" sz="3600" b="1" i="0" u="none" strike="noStrike" dirty="0">
                <a:solidFill>
                  <a:srgbClr val="652CDB"/>
                </a:solidFill>
                <a:effectLst/>
                <a:latin typeface="Libre Franklin" panose="00000500000000000000" pitchFamily="2" charset="0"/>
              </a:rPr>
              <a:t> </a:t>
            </a:r>
            <a:r>
              <a:rPr lang="pt-BR" sz="3600" b="1" i="0" u="none" strike="noStrike" dirty="0">
                <a:effectLst/>
                <a:latin typeface="Libre Franklin" panose="00000500000000000000" pitchFamily="2" charset="0"/>
              </a:rPr>
              <a:t>um plano?</a:t>
            </a:r>
          </a:p>
          <a:p>
            <a:pPr algn="l" fontAlgn="base"/>
            <a:endParaRPr lang="pt-BR" sz="3200" b="1" u="none" strike="noStrike" dirty="0">
              <a:effectLst/>
              <a:latin typeface="Libre Franklin" panose="00000500000000000000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C445548C-D163-4847-832B-35510E313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62" y="927563"/>
            <a:ext cx="9376415" cy="5821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85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54166"/>
            <a:ext cx="12191996" cy="685457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E0355008-4D6B-4E82-A9B6-1813399BD66A}"/>
              </a:ext>
            </a:extLst>
          </p:cNvPr>
          <p:cNvSpPr txBox="1"/>
          <p:nvPr/>
        </p:nvSpPr>
        <p:spPr>
          <a:xfrm>
            <a:off x="1450898" y="670347"/>
            <a:ext cx="811705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4800" b="0" i="0" dirty="0">
                <a:solidFill>
                  <a:srgbClr val="FF0000"/>
                </a:solidFill>
                <a:effectLst/>
                <a:latin typeface="Libre Franklin" panose="00000500000000000000" pitchFamily="2" charset="0"/>
              </a:rPr>
              <a:t>PERÍODO EXPERIMENTAL GRÁTIS DE 7 DIAS.  </a:t>
            </a:r>
          </a:p>
          <a:p>
            <a:pPr algn="ctr"/>
            <a:endParaRPr lang="pt-BR" sz="4800" dirty="0">
              <a:solidFill>
                <a:srgbClr val="FF0000"/>
              </a:solidFill>
              <a:latin typeface="Libre Franklin" panose="00000500000000000000" pitchFamily="2" charset="0"/>
            </a:endParaRPr>
          </a:p>
          <a:p>
            <a:pPr algn="just"/>
            <a:r>
              <a:rPr lang="pt-BR" sz="1800" b="0" i="0" u="none" strike="noStrike" baseline="0" dirty="0">
                <a:solidFill>
                  <a:srgbClr val="FF0000"/>
                </a:solidFill>
                <a:latin typeface="Libre Franklin" panose="00000500000000000000" pitchFamily="2" charset="0"/>
              </a:rPr>
              <a:t>Caso não goste do benefício você tem a liberdade para cancelar. É importante lembrar de solicitar o cancelamento até o sétimo dia para que não ocorra nenhuma cobrança.</a:t>
            </a:r>
            <a:endParaRPr lang="pt-BR" sz="4800" dirty="0">
              <a:solidFill>
                <a:srgbClr val="FF0000"/>
              </a:solidFill>
              <a:latin typeface="Libre Franklin" panose="00000500000000000000" pitchFamily="2" charset="0"/>
            </a:endParaRPr>
          </a:p>
        </p:txBody>
      </p:sp>
      <p:pic>
        <p:nvPicPr>
          <p:cNvPr id="4" name="Imagem 3" descr="Uma imagem contendo Texto&#10;&#10;Descrição gerada automaticamente">
            <a:extLst>
              <a:ext uri="{FF2B5EF4-FFF2-40B4-BE49-F238E27FC236}">
                <a16:creationId xmlns:a16="http://schemas.microsoft.com/office/drawing/2014/main" id="{2795B6B9-B4CD-4CA0-BCFA-FC49F80528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0" y="3809668"/>
            <a:ext cx="30194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530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463</Words>
  <Application>Microsoft Office PowerPoint</Application>
  <PresentationFormat>Widescreen</PresentationFormat>
  <Paragraphs>53</Paragraphs>
  <Slides>19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Libre Franklin</vt:lpstr>
      <vt:lpstr>Libre Franklin Black</vt:lpstr>
      <vt:lpstr>Wingdings</vt:lpstr>
      <vt:lpstr>Tema do Office</vt:lpstr>
      <vt:lpstr>Apresentação do PowerPoint</vt:lpstr>
      <vt:lpstr>O QUE É GYMPASS? ÍTULO</vt:lpstr>
      <vt:lpstr>Apresentação do PowerPoint</vt:lpstr>
      <vt:lpstr>COMO FUNCIONA O GYMPASS?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</dc:title>
  <dc:creator>Comunicação CLAC</dc:creator>
  <cp:lastModifiedBy>USB - CLAC - Suelen Bandeira</cp:lastModifiedBy>
  <cp:revision>19</cp:revision>
  <dcterms:created xsi:type="dcterms:W3CDTF">2017-10-04T17:15:19Z</dcterms:created>
  <dcterms:modified xsi:type="dcterms:W3CDTF">2021-12-20T17:29:33Z</dcterms:modified>
</cp:coreProperties>
</file>